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3"/>
  </p:notesMasterIdLst>
  <p:sldIdLst>
    <p:sldId id="651" r:id="rId2"/>
    <p:sldId id="337" r:id="rId3"/>
    <p:sldId id="1540" r:id="rId4"/>
    <p:sldId id="1560" r:id="rId5"/>
    <p:sldId id="1580" r:id="rId6"/>
    <p:sldId id="270" r:id="rId7"/>
    <p:sldId id="1581" r:id="rId8"/>
    <p:sldId id="1582" r:id="rId9"/>
    <p:sldId id="1541" r:id="rId10"/>
    <p:sldId id="1563" r:id="rId11"/>
    <p:sldId id="1543" r:id="rId12"/>
    <p:sldId id="338" r:id="rId13"/>
    <p:sldId id="266" r:id="rId14"/>
    <p:sldId id="1546" r:id="rId15"/>
    <p:sldId id="1566" r:id="rId16"/>
    <p:sldId id="1369" r:id="rId17"/>
    <p:sldId id="1522" r:id="rId18"/>
    <p:sldId id="1565" r:id="rId19"/>
    <p:sldId id="1591" r:id="rId20"/>
    <p:sldId id="1524" r:id="rId21"/>
    <p:sldId id="1523" r:id="rId22"/>
    <p:sldId id="1525" r:id="rId23"/>
    <p:sldId id="258" r:id="rId24"/>
    <p:sldId id="1593" r:id="rId25"/>
    <p:sldId id="1533" r:id="rId26"/>
    <p:sldId id="1534" r:id="rId27"/>
    <p:sldId id="260" r:id="rId28"/>
    <p:sldId id="1526" r:id="rId29"/>
    <p:sldId id="1535" r:id="rId30"/>
    <p:sldId id="1586" r:id="rId31"/>
    <p:sldId id="1588" r:id="rId32"/>
    <p:sldId id="1587" r:id="rId33"/>
    <p:sldId id="1589" r:id="rId34"/>
    <p:sldId id="1590" r:id="rId35"/>
    <p:sldId id="1536" r:id="rId36"/>
    <p:sldId id="1537" r:id="rId37"/>
    <p:sldId id="1564" r:id="rId38"/>
    <p:sldId id="1559" r:id="rId39"/>
    <p:sldId id="1568" r:id="rId40"/>
    <p:sldId id="1569" r:id="rId41"/>
    <p:sldId id="1504" r:id="rId42"/>
    <p:sldId id="1528" r:id="rId43"/>
    <p:sldId id="1530" r:id="rId44"/>
    <p:sldId id="1531" r:id="rId45"/>
    <p:sldId id="1529" r:id="rId46"/>
    <p:sldId id="1550" r:id="rId47"/>
    <p:sldId id="1572" r:id="rId48"/>
    <p:sldId id="1554" r:id="rId49"/>
    <p:sldId id="1573" r:id="rId50"/>
    <p:sldId id="1547" r:id="rId51"/>
    <p:sldId id="1548" r:id="rId52"/>
    <p:sldId id="1575" r:id="rId53"/>
    <p:sldId id="1551" r:id="rId54"/>
    <p:sldId id="1576" r:id="rId55"/>
    <p:sldId id="1553" r:id="rId56"/>
    <p:sldId id="1443" r:id="rId57"/>
    <p:sldId id="1444" r:id="rId58"/>
    <p:sldId id="1445" r:id="rId59"/>
    <p:sldId id="1513" r:id="rId60"/>
    <p:sldId id="1574" r:id="rId61"/>
    <p:sldId id="1478" r:id="rId62"/>
    <p:sldId id="1557" r:id="rId63"/>
    <p:sldId id="1584" r:id="rId64"/>
    <p:sldId id="1577" r:id="rId65"/>
    <p:sldId id="1592" r:id="rId66"/>
    <p:sldId id="1578" r:id="rId67"/>
    <p:sldId id="1594" r:id="rId68"/>
    <p:sldId id="1585" r:id="rId69"/>
    <p:sldId id="1579" r:id="rId70"/>
    <p:sldId id="1555" r:id="rId71"/>
    <p:sldId id="1558" r:id="rId7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64" autoAdjust="0"/>
    <p:restoredTop sz="93539" autoAdjust="0"/>
  </p:normalViewPr>
  <p:slideViewPr>
    <p:cSldViewPr snapToGrid="0">
      <p:cViewPr varScale="1">
        <p:scale>
          <a:sx n="70" d="100"/>
          <a:sy n="70" d="100"/>
        </p:scale>
        <p:origin x="528" y="24"/>
      </p:cViewPr>
      <p:guideLst/>
    </p:cSldViewPr>
  </p:slideViewPr>
  <p:outlineViewPr>
    <p:cViewPr>
      <p:scale>
        <a:sx n="33" d="100"/>
        <a:sy n="33" d="100"/>
      </p:scale>
      <p:origin x="0" y="-117948"/>
    </p:cViewPr>
  </p:outlineViewPr>
  <p:notesTextViewPr>
    <p:cViewPr>
      <p:scale>
        <a:sx n="1" d="1"/>
        <a:sy n="1" d="1"/>
      </p:scale>
      <p:origin x="0" y="0"/>
    </p:cViewPr>
  </p:notesTextViewPr>
  <p:sorterViewPr>
    <p:cViewPr varScale="1">
      <p:scale>
        <a:sx n="100" d="100"/>
        <a:sy n="100" d="100"/>
      </p:scale>
      <p:origin x="0" y="-1112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C1E628-7ADA-4608-AEF6-4AAFD9584376}" type="datetimeFigureOut">
              <a:rPr lang="en-US" smtClean="0"/>
              <a:t>4/30/2023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A60BE-B5AC-4306-84E4-14F93544EBC6}" type="slidenum">
              <a:rPr lang="en-US" smtClean="0"/>
              <a:t>‹#›</a:t>
            </a:fld>
            <a:endParaRPr lang="en-US"/>
          </a:p>
        </p:txBody>
      </p:sp>
    </p:spTree>
    <p:extLst>
      <p:ext uri="{BB962C8B-B14F-4D97-AF65-F5344CB8AC3E}">
        <p14:creationId xmlns:p14="http://schemas.microsoft.com/office/powerpoint/2010/main" val="1240928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nytimes.com/2007/11/22/technology/personaltech/22pogue.html"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Google Shape;257;p18:notes">
            <a:extLst>
              <a:ext uri="{FF2B5EF4-FFF2-40B4-BE49-F238E27FC236}">
                <a16:creationId xmlns:a16="http://schemas.microsoft.com/office/drawing/2014/main" id="{027CB8B4-D6BA-4743-AADF-073EBA570B01}"/>
              </a:ext>
            </a:extLst>
          </p:cNvPr>
          <p:cNvSpPr txBox="1">
            <a:spLocks noGrp="1" noChangeArrowheads="1"/>
          </p:cNvSpPr>
          <p:nvPr>
            <p:ph type="body" idx="1"/>
          </p:nvPr>
        </p:nvSpPr>
        <p:spPr/>
        <p:txBody>
          <a:bodyPr/>
          <a:lstStyle/>
          <a:p>
            <a:pPr marL="0" indent="0" eaLnBrk="1" hangingPunct="1">
              <a:buSzPts val="1400"/>
            </a:pPr>
            <a:endParaRPr lang="en-US" altLang="en-US" sz="1800">
              <a:latin typeface="Arial" panose="020B0604020202020204" pitchFamily="34" charset="0"/>
              <a:cs typeface="Arial" panose="020B0604020202020204" pitchFamily="34" charset="0"/>
            </a:endParaRPr>
          </a:p>
        </p:txBody>
      </p:sp>
      <p:sp>
        <p:nvSpPr>
          <p:cNvPr id="36866" name="Google Shape;258;p18:notes">
            <a:extLst>
              <a:ext uri="{FF2B5EF4-FFF2-40B4-BE49-F238E27FC236}">
                <a16:creationId xmlns:a16="http://schemas.microsoft.com/office/drawing/2014/main" id="{4091DCCB-51CD-4AEB-A725-621A05653B00}"/>
              </a:ext>
            </a:extLst>
          </p:cNvPr>
          <p:cNvSpPr>
            <a:spLocks noGrp="1" noRot="1" noChangeAspect="1" noTextEdit="1"/>
          </p:cNvSpPr>
          <p:nvPr>
            <p:ph type="sldImg" idx="2"/>
          </p:nvPr>
        </p:nvSpPr>
        <p:spPr>
          <a:noFill/>
          <a:ln>
            <a:round/>
            <a:headEnd/>
            <a:tailEnd/>
          </a:ln>
        </p:spPr>
      </p:sp>
    </p:spTree>
    <p:extLst>
      <p:ext uri="{BB962C8B-B14F-4D97-AF65-F5344CB8AC3E}">
        <p14:creationId xmlns:p14="http://schemas.microsoft.com/office/powerpoint/2010/main" val="2847208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A60BE-B5AC-4306-84E4-14F93544EBC6}" type="slidenum">
              <a:rPr lang="en-US" smtClean="0"/>
              <a:t>36</a:t>
            </a:fld>
            <a:endParaRPr lang="en-US"/>
          </a:p>
        </p:txBody>
      </p:sp>
    </p:spTree>
    <p:extLst>
      <p:ext uri="{BB962C8B-B14F-4D97-AF65-F5344CB8AC3E}">
        <p14:creationId xmlns:p14="http://schemas.microsoft.com/office/powerpoint/2010/main" val="24840211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rial" panose="020B0604020202020204" pitchFamily="34" charset="0"/>
            </a:endParaRPr>
          </a:p>
        </p:txBody>
      </p:sp>
      <p:sp>
        <p:nvSpPr>
          <p:cNvPr id="21508"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719">
              <a:defRPr kumimoji="1" sz="2400">
                <a:solidFill>
                  <a:schemeClr val="tx1"/>
                </a:solidFill>
                <a:latin typeface="Times New Roman" panose="02020603050405020304" pitchFamily="18" charset="0"/>
              </a:defRPr>
            </a:lvl1pPr>
            <a:lvl2pPr marL="741707" indent="-285273" defTabSz="928719">
              <a:defRPr kumimoji="1" sz="2400">
                <a:solidFill>
                  <a:schemeClr val="tx1"/>
                </a:solidFill>
                <a:latin typeface="Times New Roman" panose="02020603050405020304" pitchFamily="18" charset="0"/>
              </a:defRPr>
            </a:lvl2pPr>
            <a:lvl3pPr marL="1141088" indent="-228217" defTabSz="928719">
              <a:defRPr kumimoji="1" sz="2400">
                <a:solidFill>
                  <a:schemeClr val="tx1"/>
                </a:solidFill>
                <a:latin typeface="Times New Roman" panose="02020603050405020304" pitchFamily="18" charset="0"/>
              </a:defRPr>
            </a:lvl3pPr>
            <a:lvl4pPr marL="1597524" indent="-228217" defTabSz="928719">
              <a:defRPr kumimoji="1" sz="2400">
                <a:solidFill>
                  <a:schemeClr val="tx1"/>
                </a:solidFill>
                <a:latin typeface="Times New Roman" panose="02020603050405020304" pitchFamily="18" charset="0"/>
              </a:defRPr>
            </a:lvl4pPr>
            <a:lvl5pPr marL="2053958" indent="-228217" defTabSz="928719">
              <a:defRPr kumimoji="1" sz="2400">
                <a:solidFill>
                  <a:schemeClr val="tx1"/>
                </a:solidFill>
                <a:latin typeface="Times New Roman" panose="02020603050405020304" pitchFamily="18" charset="0"/>
              </a:defRPr>
            </a:lvl5pPr>
            <a:lvl6pPr marL="2510393" indent="-228217" defTabSz="928719" eaLnBrk="0" fontAlgn="base" hangingPunct="0">
              <a:spcBef>
                <a:spcPct val="0"/>
              </a:spcBef>
              <a:spcAft>
                <a:spcPct val="0"/>
              </a:spcAft>
              <a:defRPr kumimoji="1" sz="2400">
                <a:solidFill>
                  <a:schemeClr val="tx1"/>
                </a:solidFill>
                <a:latin typeface="Times New Roman" panose="02020603050405020304" pitchFamily="18" charset="0"/>
              </a:defRPr>
            </a:lvl6pPr>
            <a:lvl7pPr marL="2966829" indent="-228217" defTabSz="928719" eaLnBrk="0" fontAlgn="base" hangingPunct="0">
              <a:spcBef>
                <a:spcPct val="0"/>
              </a:spcBef>
              <a:spcAft>
                <a:spcPct val="0"/>
              </a:spcAft>
              <a:defRPr kumimoji="1" sz="2400">
                <a:solidFill>
                  <a:schemeClr val="tx1"/>
                </a:solidFill>
                <a:latin typeface="Times New Roman" panose="02020603050405020304" pitchFamily="18" charset="0"/>
              </a:defRPr>
            </a:lvl7pPr>
            <a:lvl8pPr marL="3423264" indent="-228217" defTabSz="928719" eaLnBrk="0" fontAlgn="base" hangingPunct="0">
              <a:spcBef>
                <a:spcPct val="0"/>
              </a:spcBef>
              <a:spcAft>
                <a:spcPct val="0"/>
              </a:spcAft>
              <a:defRPr kumimoji="1" sz="2400">
                <a:solidFill>
                  <a:schemeClr val="tx1"/>
                </a:solidFill>
                <a:latin typeface="Times New Roman" panose="02020603050405020304" pitchFamily="18" charset="0"/>
              </a:defRPr>
            </a:lvl8pPr>
            <a:lvl9pPr marL="3879699" indent="-228217" defTabSz="928719" eaLnBrk="0" fontAlgn="base" hangingPunct="0">
              <a:spcBef>
                <a:spcPct val="0"/>
              </a:spcBef>
              <a:spcAft>
                <a:spcPct val="0"/>
              </a:spcAft>
              <a:defRPr kumimoji="1" sz="2400">
                <a:solidFill>
                  <a:schemeClr val="tx1"/>
                </a:solidFill>
                <a:latin typeface="Times New Roman" panose="02020603050405020304" pitchFamily="18" charset="0"/>
              </a:defRPr>
            </a:lvl9pPr>
          </a:lstStyle>
          <a:p>
            <a:fld id="{6720086C-4F75-4D38-9E53-DDD6F2DD7DF4}" type="datetime1">
              <a:rPr kumimoji="0" lang="en-US" altLang="en-US" sz="1200"/>
              <a:t>4/30/2023</a:t>
            </a:fld>
            <a:endParaRPr kumimoji="0" lang="en-US" altLang="en-US" sz="1200"/>
          </a:p>
        </p:txBody>
      </p:sp>
      <p:sp>
        <p:nvSpPr>
          <p:cNvPr id="21509"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719">
              <a:defRPr kumimoji="1" sz="2400">
                <a:solidFill>
                  <a:schemeClr val="tx1"/>
                </a:solidFill>
                <a:latin typeface="Times New Roman" panose="02020603050405020304" pitchFamily="18" charset="0"/>
              </a:defRPr>
            </a:lvl1pPr>
            <a:lvl2pPr marL="741707" indent="-285273" defTabSz="928719">
              <a:defRPr kumimoji="1" sz="2400">
                <a:solidFill>
                  <a:schemeClr val="tx1"/>
                </a:solidFill>
                <a:latin typeface="Times New Roman" panose="02020603050405020304" pitchFamily="18" charset="0"/>
              </a:defRPr>
            </a:lvl2pPr>
            <a:lvl3pPr marL="1141088" indent="-228217" defTabSz="928719">
              <a:defRPr kumimoji="1" sz="2400">
                <a:solidFill>
                  <a:schemeClr val="tx1"/>
                </a:solidFill>
                <a:latin typeface="Times New Roman" panose="02020603050405020304" pitchFamily="18" charset="0"/>
              </a:defRPr>
            </a:lvl3pPr>
            <a:lvl4pPr marL="1597524" indent="-228217" defTabSz="928719">
              <a:defRPr kumimoji="1" sz="2400">
                <a:solidFill>
                  <a:schemeClr val="tx1"/>
                </a:solidFill>
                <a:latin typeface="Times New Roman" panose="02020603050405020304" pitchFamily="18" charset="0"/>
              </a:defRPr>
            </a:lvl4pPr>
            <a:lvl5pPr marL="2053958" indent="-228217" defTabSz="928719">
              <a:defRPr kumimoji="1" sz="2400">
                <a:solidFill>
                  <a:schemeClr val="tx1"/>
                </a:solidFill>
                <a:latin typeface="Times New Roman" panose="02020603050405020304" pitchFamily="18" charset="0"/>
              </a:defRPr>
            </a:lvl5pPr>
            <a:lvl6pPr marL="2510393" indent="-228217" defTabSz="928719" eaLnBrk="0" fontAlgn="base" hangingPunct="0">
              <a:spcBef>
                <a:spcPct val="0"/>
              </a:spcBef>
              <a:spcAft>
                <a:spcPct val="0"/>
              </a:spcAft>
              <a:defRPr kumimoji="1" sz="2400">
                <a:solidFill>
                  <a:schemeClr val="tx1"/>
                </a:solidFill>
                <a:latin typeface="Times New Roman" panose="02020603050405020304" pitchFamily="18" charset="0"/>
              </a:defRPr>
            </a:lvl6pPr>
            <a:lvl7pPr marL="2966829" indent="-228217" defTabSz="928719" eaLnBrk="0" fontAlgn="base" hangingPunct="0">
              <a:spcBef>
                <a:spcPct val="0"/>
              </a:spcBef>
              <a:spcAft>
                <a:spcPct val="0"/>
              </a:spcAft>
              <a:defRPr kumimoji="1" sz="2400">
                <a:solidFill>
                  <a:schemeClr val="tx1"/>
                </a:solidFill>
                <a:latin typeface="Times New Roman" panose="02020603050405020304" pitchFamily="18" charset="0"/>
              </a:defRPr>
            </a:lvl7pPr>
            <a:lvl8pPr marL="3423264" indent="-228217" defTabSz="928719" eaLnBrk="0" fontAlgn="base" hangingPunct="0">
              <a:spcBef>
                <a:spcPct val="0"/>
              </a:spcBef>
              <a:spcAft>
                <a:spcPct val="0"/>
              </a:spcAft>
              <a:defRPr kumimoji="1" sz="2400">
                <a:solidFill>
                  <a:schemeClr val="tx1"/>
                </a:solidFill>
                <a:latin typeface="Times New Roman" panose="02020603050405020304" pitchFamily="18" charset="0"/>
              </a:defRPr>
            </a:lvl8pPr>
            <a:lvl9pPr marL="3879699" indent="-228217" defTabSz="928719" eaLnBrk="0" fontAlgn="base" hangingPunct="0">
              <a:spcBef>
                <a:spcPct val="0"/>
              </a:spcBef>
              <a:spcAft>
                <a:spcPct val="0"/>
              </a:spcAft>
              <a:defRPr kumimoji="1" sz="2400">
                <a:solidFill>
                  <a:schemeClr val="tx1"/>
                </a:solidFill>
                <a:latin typeface="Times New Roman" panose="02020603050405020304" pitchFamily="18" charset="0"/>
              </a:defRPr>
            </a:lvl9pPr>
          </a:lstStyle>
          <a:p>
            <a:fld id="{57B043BC-7A5F-416D-B5E4-0387D5F7BE13}" type="slidenum">
              <a:rPr kumimoji="0" lang="en-US" altLang="en-US" sz="1200"/>
              <a:pPr/>
              <a:t>41</a:t>
            </a:fld>
            <a:endParaRPr kumimoji="0" lang="en-US" altLang="en-US" sz="1200"/>
          </a:p>
        </p:txBody>
      </p:sp>
    </p:spTree>
    <p:extLst>
      <p:ext uri="{BB962C8B-B14F-4D97-AF65-F5344CB8AC3E}">
        <p14:creationId xmlns:p14="http://schemas.microsoft.com/office/powerpoint/2010/main" val="21239874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A60BE-B5AC-4306-84E4-14F93544EBC6}" type="slidenum">
              <a:rPr lang="en-US" smtClean="0"/>
              <a:t>45</a:t>
            </a:fld>
            <a:endParaRPr lang="en-US"/>
          </a:p>
        </p:txBody>
      </p:sp>
    </p:spTree>
    <p:extLst>
      <p:ext uri="{BB962C8B-B14F-4D97-AF65-F5344CB8AC3E}">
        <p14:creationId xmlns:p14="http://schemas.microsoft.com/office/powerpoint/2010/main" val="24158285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noTextEdit="1"/>
          </p:cNvSpPr>
          <p:nvPr>
            <p:ph type="sldImg"/>
          </p:nvPr>
        </p:nvSpPr>
        <p:spPr>
          <a:xfrm>
            <a:off x="465138" y="703263"/>
            <a:ext cx="6235700" cy="3508375"/>
          </a:xfrm>
          <a:ln/>
        </p:spPr>
      </p:sp>
      <p:sp>
        <p:nvSpPr>
          <p:cNvPr id="178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Arial" panose="020B0604020202020204" pitchFamily="34" charset="0"/>
              </a:rPr>
              <a:t>Source: </a:t>
            </a:r>
            <a:r>
              <a:rPr lang="en-US">
                <a:latin typeface="Arial" panose="020B0604020202020204" pitchFamily="34" charset="0"/>
                <a:hlinkClick r:id="rId3"/>
              </a:rPr>
              <a:t>http://www.nytimes.com/2007/11/22/technology/personaltech/22pogue.html</a:t>
            </a:r>
            <a:endParaRPr lang="en-US">
              <a:latin typeface="Arial" panose="020B0604020202020204" pitchFamily="34" charset="0"/>
            </a:endParaRPr>
          </a:p>
        </p:txBody>
      </p:sp>
      <p:sp>
        <p:nvSpPr>
          <p:cNvPr id="178180"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629">
              <a:defRPr kumimoji="1" sz="2300">
                <a:solidFill>
                  <a:schemeClr val="tx1"/>
                </a:solidFill>
                <a:latin typeface="Times New Roman" panose="02020603050405020304" pitchFamily="18" charset="0"/>
              </a:defRPr>
            </a:lvl1pPr>
            <a:lvl2pPr marL="728683" indent="-279070" defTabSz="911629">
              <a:defRPr kumimoji="1" sz="2300">
                <a:solidFill>
                  <a:schemeClr val="tx1"/>
                </a:solidFill>
                <a:latin typeface="Times New Roman" panose="02020603050405020304" pitchFamily="18" charset="0"/>
              </a:defRPr>
            </a:lvl2pPr>
            <a:lvl3pPr marL="1120933" indent="-223257" defTabSz="911629">
              <a:defRPr kumimoji="1" sz="2300">
                <a:solidFill>
                  <a:schemeClr val="tx1"/>
                </a:solidFill>
                <a:latin typeface="Times New Roman" panose="02020603050405020304" pitchFamily="18" charset="0"/>
              </a:defRPr>
            </a:lvl3pPr>
            <a:lvl4pPr marL="1568995" indent="-223257" defTabSz="911629">
              <a:defRPr kumimoji="1" sz="2300">
                <a:solidFill>
                  <a:schemeClr val="tx1"/>
                </a:solidFill>
                <a:latin typeface="Times New Roman" panose="02020603050405020304" pitchFamily="18" charset="0"/>
              </a:defRPr>
            </a:lvl4pPr>
            <a:lvl5pPr marL="2018607" indent="-223257" defTabSz="911629">
              <a:defRPr kumimoji="1" sz="2300">
                <a:solidFill>
                  <a:schemeClr val="tx1"/>
                </a:solidFill>
                <a:latin typeface="Times New Roman" panose="02020603050405020304" pitchFamily="18" charset="0"/>
              </a:defRPr>
            </a:lvl5pPr>
            <a:lvl6pPr marL="2465120" indent="-223257" defTabSz="911629" eaLnBrk="0" fontAlgn="base" hangingPunct="0">
              <a:spcBef>
                <a:spcPct val="0"/>
              </a:spcBef>
              <a:spcAft>
                <a:spcPct val="0"/>
              </a:spcAft>
              <a:defRPr kumimoji="1" sz="2300">
                <a:solidFill>
                  <a:schemeClr val="tx1"/>
                </a:solidFill>
                <a:latin typeface="Times New Roman" panose="02020603050405020304" pitchFamily="18" charset="0"/>
              </a:defRPr>
            </a:lvl6pPr>
            <a:lvl7pPr marL="2911632" indent="-223257" defTabSz="911629" eaLnBrk="0" fontAlgn="base" hangingPunct="0">
              <a:spcBef>
                <a:spcPct val="0"/>
              </a:spcBef>
              <a:spcAft>
                <a:spcPct val="0"/>
              </a:spcAft>
              <a:defRPr kumimoji="1" sz="2300">
                <a:solidFill>
                  <a:schemeClr val="tx1"/>
                </a:solidFill>
                <a:latin typeface="Times New Roman" panose="02020603050405020304" pitchFamily="18" charset="0"/>
              </a:defRPr>
            </a:lvl7pPr>
            <a:lvl8pPr marL="3358144" indent="-223257" defTabSz="911629" eaLnBrk="0" fontAlgn="base" hangingPunct="0">
              <a:spcBef>
                <a:spcPct val="0"/>
              </a:spcBef>
              <a:spcAft>
                <a:spcPct val="0"/>
              </a:spcAft>
              <a:defRPr kumimoji="1" sz="2300">
                <a:solidFill>
                  <a:schemeClr val="tx1"/>
                </a:solidFill>
                <a:latin typeface="Times New Roman" panose="02020603050405020304" pitchFamily="18" charset="0"/>
              </a:defRPr>
            </a:lvl8pPr>
            <a:lvl9pPr marL="3804656" indent="-223257" defTabSz="911629" eaLnBrk="0" fontAlgn="base" hangingPunct="0">
              <a:spcBef>
                <a:spcPct val="0"/>
              </a:spcBef>
              <a:spcAft>
                <a:spcPct val="0"/>
              </a:spcAft>
              <a:defRPr kumimoji="1" sz="2300">
                <a:solidFill>
                  <a:schemeClr val="tx1"/>
                </a:solidFill>
                <a:latin typeface="Times New Roman" panose="02020603050405020304" pitchFamily="18" charset="0"/>
              </a:defRPr>
            </a:lvl9pPr>
          </a:lstStyle>
          <a:p>
            <a:fld id="{A1C87A9D-C209-4A70-9896-38BC71F02470}" type="datetime1">
              <a:rPr kumimoji="0" lang="en-US" altLang="en-US" sz="1200"/>
              <a:t>4/30/2023</a:t>
            </a:fld>
            <a:endParaRPr kumimoji="0" lang="en-US" altLang="en-US" sz="1200"/>
          </a:p>
        </p:txBody>
      </p:sp>
      <p:sp>
        <p:nvSpPr>
          <p:cNvPr id="178181"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629">
              <a:defRPr kumimoji="1" sz="2300">
                <a:solidFill>
                  <a:schemeClr val="tx1"/>
                </a:solidFill>
                <a:latin typeface="Times New Roman" panose="02020603050405020304" pitchFamily="18" charset="0"/>
              </a:defRPr>
            </a:lvl1pPr>
            <a:lvl2pPr marL="728683" indent="-279070" defTabSz="911629">
              <a:defRPr kumimoji="1" sz="2300">
                <a:solidFill>
                  <a:schemeClr val="tx1"/>
                </a:solidFill>
                <a:latin typeface="Times New Roman" panose="02020603050405020304" pitchFamily="18" charset="0"/>
              </a:defRPr>
            </a:lvl2pPr>
            <a:lvl3pPr marL="1120933" indent="-223257" defTabSz="911629">
              <a:defRPr kumimoji="1" sz="2300">
                <a:solidFill>
                  <a:schemeClr val="tx1"/>
                </a:solidFill>
                <a:latin typeface="Times New Roman" panose="02020603050405020304" pitchFamily="18" charset="0"/>
              </a:defRPr>
            </a:lvl3pPr>
            <a:lvl4pPr marL="1568995" indent="-223257" defTabSz="911629">
              <a:defRPr kumimoji="1" sz="2300">
                <a:solidFill>
                  <a:schemeClr val="tx1"/>
                </a:solidFill>
                <a:latin typeface="Times New Roman" panose="02020603050405020304" pitchFamily="18" charset="0"/>
              </a:defRPr>
            </a:lvl4pPr>
            <a:lvl5pPr marL="2018607" indent="-223257" defTabSz="911629">
              <a:defRPr kumimoji="1" sz="2300">
                <a:solidFill>
                  <a:schemeClr val="tx1"/>
                </a:solidFill>
                <a:latin typeface="Times New Roman" panose="02020603050405020304" pitchFamily="18" charset="0"/>
              </a:defRPr>
            </a:lvl5pPr>
            <a:lvl6pPr marL="2465120" indent="-223257" defTabSz="911629" eaLnBrk="0" fontAlgn="base" hangingPunct="0">
              <a:spcBef>
                <a:spcPct val="0"/>
              </a:spcBef>
              <a:spcAft>
                <a:spcPct val="0"/>
              </a:spcAft>
              <a:defRPr kumimoji="1" sz="2300">
                <a:solidFill>
                  <a:schemeClr val="tx1"/>
                </a:solidFill>
                <a:latin typeface="Times New Roman" panose="02020603050405020304" pitchFamily="18" charset="0"/>
              </a:defRPr>
            </a:lvl6pPr>
            <a:lvl7pPr marL="2911632" indent="-223257" defTabSz="911629" eaLnBrk="0" fontAlgn="base" hangingPunct="0">
              <a:spcBef>
                <a:spcPct val="0"/>
              </a:spcBef>
              <a:spcAft>
                <a:spcPct val="0"/>
              </a:spcAft>
              <a:defRPr kumimoji="1" sz="2300">
                <a:solidFill>
                  <a:schemeClr val="tx1"/>
                </a:solidFill>
                <a:latin typeface="Times New Roman" panose="02020603050405020304" pitchFamily="18" charset="0"/>
              </a:defRPr>
            </a:lvl7pPr>
            <a:lvl8pPr marL="3358144" indent="-223257" defTabSz="911629" eaLnBrk="0" fontAlgn="base" hangingPunct="0">
              <a:spcBef>
                <a:spcPct val="0"/>
              </a:spcBef>
              <a:spcAft>
                <a:spcPct val="0"/>
              </a:spcAft>
              <a:defRPr kumimoji="1" sz="2300">
                <a:solidFill>
                  <a:schemeClr val="tx1"/>
                </a:solidFill>
                <a:latin typeface="Times New Roman" panose="02020603050405020304" pitchFamily="18" charset="0"/>
              </a:defRPr>
            </a:lvl8pPr>
            <a:lvl9pPr marL="3804656" indent="-223257" defTabSz="911629" eaLnBrk="0" fontAlgn="base" hangingPunct="0">
              <a:spcBef>
                <a:spcPct val="0"/>
              </a:spcBef>
              <a:spcAft>
                <a:spcPct val="0"/>
              </a:spcAft>
              <a:defRPr kumimoji="1" sz="2300">
                <a:solidFill>
                  <a:schemeClr val="tx1"/>
                </a:solidFill>
                <a:latin typeface="Times New Roman" panose="02020603050405020304" pitchFamily="18" charset="0"/>
              </a:defRPr>
            </a:lvl9pPr>
          </a:lstStyle>
          <a:p>
            <a:fld id="{B388C590-41A3-48C5-9EA9-EB9D13353615}" type="slidenum">
              <a:rPr kumimoji="0" lang="en-US" altLang="en-US" sz="1200"/>
              <a:pPr/>
              <a:t>49</a:t>
            </a:fld>
            <a:endParaRPr kumimoji="0" lang="en-US" altLang="en-US" sz="1200"/>
          </a:p>
        </p:txBody>
      </p:sp>
    </p:spTree>
    <p:extLst>
      <p:ext uri="{BB962C8B-B14F-4D97-AF65-F5344CB8AC3E}">
        <p14:creationId xmlns:p14="http://schemas.microsoft.com/office/powerpoint/2010/main" val="1991096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Google Shape;257;p18:notes">
            <a:extLst>
              <a:ext uri="{FF2B5EF4-FFF2-40B4-BE49-F238E27FC236}">
                <a16:creationId xmlns:a16="http://schemas.microsoft.com/office/drawing/2014/main" id="{027CB8B4-D6BA-4743-AADF-073EBA570B01}"/>
              </a:ext>
            </a:extLst>
          </p:cNvPr>
          <p:cNvSpPr txBox="1">
            <a:spLocks noGrp="1" noChangeArrowheads="1"/>
          </p:cNvSpPr>
          <p:nvPr>
            <p:ph type="body" idx="1"/>
          </p:nvPr>
        </p:nvSpPr>
        <p:spPr/>
        <p:txBody>
          <a:bodyPr/>
          <a:lstStyle/>
          <a:p>
            <a:pPr marL="0" indent="0" eaLnBrk="1" hangingPunct="1">
              <a:buSzPts val="1400"/>
            </a:pPr>
            <a:endParaRPr lang="en-US" altLang="en-US" sz="1800">
              <a:latin typeface="Arial" panose="020B0604020202020204" pitchFamily="34" charset="0"/>
              <a:cs typeface="Arial" panose="020B0604020202020204" pitchFamily="34" charset="0"/>
            </a:endParaRPr>
          </a:p>
        </p:txBody>
      </p:sp>
      <p:sp>
        <p:nvSpPr>
          <p:cNvPr id="36866" name="Google Shape;258;p18:notes">
            <a:extLst>
              <a:ext uri="{FF2B5EF4-FFF2-40B4-BE49-F238E27FC236}">
                <a16:creationId xmlns:a16="http://schemas.microsoft.com/office/drawing/2014/main" id="{4091DCCB-51CD-4AEB-A725-621A05653B00}"/>
              </a:ext>
            </a:extLst>
          </p:cNvPr>
          <p:cNvSpPr>
            <a:spLocks noGrp="1" noRot="1" noChangeAspect="1" noTextEdit="1"/>
          </p:cNvSpPr>
          <p:nvPr>
            <p:ph type="sldImg" idx="2"/>
          </p:nvPr>
        </p:nvSpPr>
        <p:spPr>
          <a:noFill/>
          <a:ln>
            <a:round/>
            <a:headEnd/>
            <a:tailEnd/>
          </a:ln>
        </p:spPr>
      </p:sp>
    </p:spTree>
    <p:extLst>
      <p:ext uri="{BB962C8B-B14F-4D97-AF65-F5344CB8AC3E}">
        <p14:creationId xmlns:p14="http://schemas.microsoft.com/office/powerpoint/2010/main" val="400958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Google Shape;257;p18:notes">
            <a:extLst>
              <a:ext uri="{FF2B5EF4-FFF2-40B4-BE49-F238E27FC236}">
                <a16:creationId xmlns:a16="http://schemas.microsoft.com/office/drawing/2014/main" id="{027CB8B4-D6BA-4743-AADF-073EBA570B01}"/>
              </a:ext>
            </a:extLst>
          </p:cNvPr>
          <p:cNvSpPr txBox="1">
            <a:spLocks noGrp="1" noChangeArrowheads="1"/>
          </p:cNvSpPr>
          <p:nvPr>
            <p:ph type="body" idx="1"/>
          </p:nvPr>
        </p:nvSpPr>
        <p:spPr/>
        <p:txBody>
          <a:bodyPr/>
          <a:lstStyle/>
          <a:p>
            <a:pPr marL="0" indent="0" eaLnBrk="1" hangingPunct="1">
              <a:buSzPts val="1400"/>
            </a:pPr>
            <a:endParaRPr lang="en-US" altLang="en-US" sz="1800">
              <a:latin typeface="Arial" panose="020B0604020202020204" pitchFamily="34" charset="0"/>
              <a:cs typeface="Arial" panose="020B0604020202020204" pitchFamily="34" charset="0"/>
            </a:endParaRPr>
          </a:p>
        </p:txBody>
      </p:sp>
      <p:sp>
        <p:nvSpPr>
          <p:cNvPr id="36866" name="Google Shape;258;p18:notes">
            <a:extLst>
              <a:ext uri="{FF2B5EF4-FFF2-40B4-BE49-F238E27FC236}">
                <a16:creationId xmlns:a16="http://schemas.microsoft.com/office/drawing/2014/main" id="{4091DCCB-51CD-4AEB-A725-621A05653B00}"/>
              </a:ext>
            </a:extLst>
          </p:cNvPr>
          <p:cNvSpPr>
            <a:spLocks noGrp="1" noRot="1" noChangeAspect="1" noTextEdit="1"/>
          </p:cNvSpPr>
          <p:nvPr>
            <p:ph type="sldImg" idx="2"/>
          </p:nvPr>
        </p:nvSpPr>
        <p:spPr>
          <a:noFill/>
          <a:ln>
            <a:round/>
            <a:headEnd/>
            <a:tailEnd/>
          </a:ln>
        </p:spPr>
      </p:sp>
    </p:spTree>
    <p:extLst>
      <p:ext uri="{BB962C8B-B14F-4D97-AF65-F5344CB8AC3E}">
        <p14:creationId xmlns:p14="http://schemas.microsoft.com/office/powerpoint/2010/main" val="4140751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Google Shape;257;p18:notes">
            <a:extLst>
              <a:ext uri="{FF2B5EF4-FFF2-40B4-BE49-F238E27FC236}">
                <a16:creationId xmlns:a16="http://schemas.microsoft.com/office/drawing/2014/main" id="{027CB8B4-D6BA-4743-AADF-073EBA570B01}"/>
              </a:ext>
            </a:extLst>
          </p:cNvPr>
          <p:cNvSpPr txBox="1">
            <a:spLocks noGrp="1" noChangeArrowheads="1"/>
          </p:cNvSpPr>
          <p:nvPr>
            <p:ph type="body" idx="1"/>
          </p:nvPr>
        </p:nvSpPr>
        <p:spPr/>
        <p:txBody>
          <a:bodyPr/>
          <a:lstStyle/>
          <a:p>
            <a:pPr marL="0" indent="0" eaLnBrk="1" hangingPunct="1">
              <a:buSzPts val="1400"/>
            </a:pPr>
            <a:endParaRPr lang="en-US" altLang="en-US" sz="1800">
              <a:latin typeface="Arial" panose="020B0604020202020204" pitchFamily="34" charset="0"/>
              <a:cs typeface="Arial" panose="020B0604020202020204" pitchFamily="34" charset="0"/>
            </a:endParaRPr>
          </a:p>
        </p:txBody>
      </p:sp>
      <p:sp>
        <p:nvSpPr>
          <p:cNvPr id="36866" name="Google Shape;258;p18:notes">
            <a:extLst>
              <a:ext uri="{FF2B5EF4-FFF2-40B4-BE49-F238E27FC236}">
                <a16:creationId xmlns:a16="http://schemas.microsoft.com/office/drawing/2014/main" id="{4091DCCB-51CD-4AEB-A725-621A05653B00}"/>
              </a:ext>
            </a:extLst>
          </p:cNvPr>
          <p:cNvSpPr>
            <a:spLocks noGrp="1" noRot="1" noChangeAspect="1" noTextEdit="1"/>
          </p:cNvSpPr>
          <p:nvPr>
            <p:ph type="sldImg" idx="2"/>
          </p:nvPr>
        </p:nvSpPr>
        <p:spPr>
          <a:noFill/>
          <a:ln>
            <a:round/>
            <a:headEnd/>
            <a:tailEnd/>
          </a:ln>
        </p:spPr>
      </p:sp>
    </p:spTree>
    <p:extLst>
      <p:ext uri="{BB962C8B-B14F-4D97-AF65-F5344CB8AC3E}">
        <p14:creationId xmlns:p14="http://schemas.microsoft.com/office/powerpoint/2010/main" val="4392279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Google Shape;257;p18:notes">
            <a:extLst>
              <a:ext uri="{FF2B5EF4-FFF2-40B4-BE49-F238E27FC236}">
                <a16:creationId xmlns:a16="http://schemas.microsoft.com/office/drawing/2014/main" id="{027CB8B4-D6BA-4743-AADF-073EBA570B01}"/>
              </a:ext>
            </a:extLst>
          </p:cNvPr>
          <p:cNvSpPr txBox="1">
            <a:spLocks noGrp="1" noChangeArrowheads="1"/>
          </p:cNvSpPr>
          <p:nvPr>
            <p:ph type="body" idx="1"/>
          </p:nvPr>
        </p:nvSpPr>
        <p:spPr/>
        <p:txBody>
          <a:bodyPr/>
          <a:lstStyle/>
          <a:p>
            <a:pPr marL="0" indent="0" eaLnBrk="1" hangingPunct="1">
              <a:buSzPts val="1400"/>
            </a:pPr>
            <a:endParaRPr lang="en-US" altLang="en-US" sz="1800">
              <a:latin typeface="Arial" panose="020B0604020202020204" pitchFamily="34" charset="0"/>
              <a:cs typeface="Arial" panose="020B0604020202020204" pitchFamily="34" charset="0"/>
            </a:endParaRPr>
          </a:p>
        </p:txBody>
      </p:sp>
      <p:sp>
        <p:nvSpPr>
          <p:cNvPr id="36866" name="Google Shape;258;p18:notes">
            <a:extLst>
              <a:ext uri="{FF2B5EF4-FFF2-40B4-BE49-F238E27FC236}">
                <a16:creationId xmlns:a16="http://schemas.microsoft.com/office/drawing/2014/main" id="{4091DCCB-51CD-4AEB-A725-621A05653B00}"/>
              </a:ext>
            </a:extLst>
          </p:cNvPr>
          <p:cNvSpPr>
            <a:spLocks noGrp="1" noRot="1" noChangeAspect="1" noTextEdit="1"/>
          </p:cNvSpPr>
          <p:nvPr>
            <p:ph type="sldImg" idx="2"/>
          </p:nvPr>
        </p:nvSpPr>
        <p:spPr>
          <a:noFill/>
          <a:ln>
            <a:round/>
            <a:headEnd/>
            <a:tailEnd/>
          </a:ln>
        </p:spPr>
      </p:sp>
    </p:spTree>
    <p:extLst>
      <p:ext uri="{BB962C8B-B14F-4D97-AF65-F5344CB8AC3E}">
        <p14:creationId xmlns:p14="http://schemas.microsoft.com/office/powerpoint/2010/main" val="937153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Google Shape;257;p18:notes">
            <a:extLst>
              <a:ext uri="{FF2B5EF4-FFF2-40B4-BE49-F238E27FC236}">
                <a16:creationId xmlns:a16="http://schemas.microsoft.com/office/drawing/2014/main" id="{027CB8B4-D6BA-4743-AADF-073EBA570B01}"/>
              </a:ext>
            </a:extLst>
          </p:cNvPr>
          <p:cNvSpPr txBox="1">
            <a:spLocks noGrp="1" noChangeArrowheads="1"/>
          </p:cNvSpPr>
          <p:nvPr>
            <p:ph type="body" idx="1"/>
          </p:nvPr>
        </p:nvSpPr>
        <p:spPr/>
        <p:txBody>
          <a:bodyPr/>
          <a:lstStyle/>
          <a:p>
            <a:pPr marL="0" indent="0" eaLnBrk="1" hangingPunct="1">
              <a:buSzPts val="1400"/>
            </a:pPr>
            <a:endParaRPr lang="en-US" altLang="en-US" sz="1800">
              <a:latin typeface="Arial" panose="020B0604020202020204" pitchFamily="34" charset="0"/>
              <a:cs typeface="Arial" panose="020B0604020202020204" pitchFamily="34" charset="0"/>
            </a:endParaRPr>
          </a:p>
        </p:txBody>
      </p:sp>
      <p:sp>
        <p:nvSpPr>
          <p:cNvPr id="36866" name="Google Shape;258;p18:notes">
            <a:extLst>
              <a:ext uri="{FF2B5EF4-FFF2-40B4-BE49-F238E27FC236}">
                <a16:creationId xmlns:a16="http://schemas.microsoft.com/office/drawing/2014/main" id="{4091DCCB-51CD-4AEB-A725-621A05653B00}"/>
              </a:ext>
            </a:extLst>
          </p:cNvPr>
          <p:cNvSpPr>
            <a:spLocks noGrp="1" noRot="1" noChangeAspect="1" noTextEdit="1"/>
          </p:cNvSpPr>
          <p:nvPr>
            <p:ph type="sldImg" idx="2"/>
          </p:nvPr>
        </p:nvSpPr>
        <p:spPr>
          <a:noFill/>
          <a:ln>
            <a:round/>
            <a:headEnd/>
            <a:tailEnd/>
          </a:ln>
        </p:spPr>
      </p:sp>
    </p:spTree>
    <p:extLst>
      <p:ext uri="{BB962C8B-B14F-4D97-AF65-F5344CB8AC3E}">
        <p14:creationId xmlns:p14="http://schemas.microsoft.com/office/powerpoint/2010/main" val="868049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Google Shape;257;p18:notes">
            <a:extLst>
              <a:ext uri="{FF2B5EF4-FFF2-40B4-BE49-F238E27FC236}">
                <a16:creationId xmlns:a16="http://schemas.microsoft.com/office/drawing/2014/main" id="{027CB8B4-D6BA-4743-AADF-073EBA570B01}"/>
              </a:ext>
            </a:extLst>
          </p:cNvPr>
          <p:cNvSpPr txBox="1">
            <a:spLocks noGrp="1" noChangeArrowheads="1"/>
          </p:cNvSpPr>
          <p:nvPr>
            <p:ph type="body" idx="1"/>
          </p:nvPr>
        </p:nvSpPr>
        <p:spPr/>
        <p:txBody>
          <a:bodyPr/>
          <a:lstStyle/>
          <a:p>
            <a:pPr marL="0" indent="0" eaLnBrk="1" hangingPunct="1">
              <a:buSzPts val="1400"/>
            </a:pPr>
            <a:endParaRPr lang="en-US" altLang="en-US" sz="1800">
              <a:latin typeface="Arial" panose="020B0604020202020204" pitchFamily="34" charset="0"/>
              <a:cs typeface="Arial" panose="020B0604020202020204" pitchFamily="34" charset="0"/>
            </a:endParaRPr>
          </a:p>
        </p:txBody>
      </p:sp>
      <p:sp>
        <p:nvSpPr>
          <p:cNvPr id="36866" name="Google Shape;258;p18:notes">
            <a:extLst>
              <a:ext uri="{FF2B5EF4-FFF2-40B4-BE49-F238E27FC236}">
                <a16:creationId xmlns:a16="http://schemas.microsoft.com/office/drawing/2014/main" id="{4091DCCB-51CD-4AEB-A725-621A05653B00}"/>
              </a:ext>
            </a:extLst>
          </p:cNvPr>
          <p:cNvSpPr>
            <a:spLocks noGrp="1" noRot="1" noChangeAspect="1" noTextEdit="1"/>
          </p:cNvSpPr>
          <p:nvPr>
            <p:ph type="sldImg" idx="2"/>
          </p:nvPr>
        </p:nvSpPr>
        <p:spPr>
          <a:noFill/>
          <a:ln>
            <a:round/>
            <a:headEnd/>
            <a:tailEnd/>
          </a:ln>
        </p:spPr>
      </p:sp>
    </p:spTree>
    <p:extLst>
      <p:ext uri="{BB962C8B-B14F-4D97-AF65-F5344CB8AC3E}">
        <p14:creationId xmlns:p14="http://schemas.microsoft.com/office/powerpoint/2010/main" val="25352017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A60BE-B5AC-4306-84E4-14F93544EBC6}" type="slidenum">
              <a:rPr lang="en-US" smtClean="0"/>
              <a:t>13</a:t>
            </a:fld>
            <a:endParaRPr lang="en-US"/>
          </a:p>
        </p:txBody>
      </p:sp>
    </p:spTree>
    <p:extLst>
      <p:ext uri="{BB962C8B-B14F-4D97-AF65-F5344CB8AC3E}">
        <p14:creationId xmlns:p14="http://schemas.microsoft.com/office/powerpoint/2010/main" val="30660936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1"/>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304">
              <a:defRPr kumimoji="1" sz="2400">
                <a:solidFill>
                  <a:schemeClr val="tx1"/>
                </a:solidFill>
                <a:latin typeface="Times New Roman" panose="02020603050405020304" pitchFamily="18" charset="0"/>
              </a:defRPr>
            </a:lvl1pPr>
            <a:lvl2pPr marL="741707" indent="-285273" defTabSz="930304">
              <a:defRPr kumimoji="1" sz="2400">
                <a:solidFill>
                  <a:schemeClr val="tx1"/>
                </a:solidFill>
                <a:latin typeface="Times New Roman" panose="02020603050405020304" pitchFamily="18" charset="0"/>
              </a:defRPr>
            </a:lvl2pPr>
            <a:lvl3pPr marL="1141088" indent="-228217" defTabSz="930304">
              <a:defRPr kumimoji="1" sz="2400">
                <a:solidFill>
                  <a:schemeClr val="tx1"/>
                </a:solidFill>
                <a:latin typeface="Times New Roman" panose="02020603050405020304" pitchFamily="18" charset="0"/>
              </a:defRPr>
            </a:lvl3pPr>
            <a:lvl4pPr marL="1597524" indent="-228217" defTabSz="930304">
              <a:defRPr kumimoji="1" sz="2400">
                <a:solidFill>
                  <a:schemeClr val="tx1"/>
                </a:solidFill>
                <a:latin typeface="Times New Roman" panose="02020603050405020304" pitchFamily="18" charset="0"/>
              </a:defRPr>
            </a:lvl4pPr>
            <a:lvl5pPr marL="2053958" indent="-228217" defTabSz="930304">
              <a:defRPr kumimoji="1" sz="2400">
                <a:solidFill>
                  <a:schemeClr val="tx1"/>
                </a:solidFill>
                <a:latin typeface="Times New Roman" panose="02020603050405020304" pitchFamily="18" charset="0"/>
              </a:defRPr>
            </a:lvl5pPr>
            <a:lvl6pPr marL="2510393" indent="-228217" defTabSz="930304" eaLnBrk="0" fontAlgn="base" hangingPunct="0">
              <a:spcBef>
                <a:spcPct val="0"/>
              </a:spcBef>
              <a:spcAft>
                <a:spcPct val="0"/>
              </a:spcAft>
              <a:defRPr kumimoji="1" sz="2400">
                <a:solidFill>
                  <a:schemeClr val="tx1"/>
                </a:solidFill>
                <a:latin typeface="Times New Roman" panose="02020603050405020304" pitchFamily="18" charset="0"/>
              </a:defRPr>
            </a:lvl6pPr>
            <a:lvl7pPr marL="2966829" indent="-228217" defTabSz="930304" eaLnBrk="0" fontAlgn="base" hangingPunct="0">
              <a:spcBef>
                <a:spcPct val="0"/>
              </a:spcBef>
              <a:spcAft>
                <a:spcPct val="0"/>
              </a:spcAft>
              <a:defRPr kumimoji="1" sz="2400">
                <a:solidFill>
                  <a:schemeClr val="tx1"/>
                </a:solidFill>
                <a:latin typeface="Times New Roman" panose="02020603050405020304" pitchFamily="18" charset="0"/>
              </a:defRPr>
            </a:lvl7pPr>
            <a:lvl8pPr marL="3423264" indent="-228217" defTabSz="930304" eaLnBrk="0" fontAlgn="base" hangingPunct="0">
              <a:spcBef>
                <a:spcPct val="0"/>
              </a:spcBef>
              <a:spcAft>
                <a:spcPct val="0"/>
              </a:spcAft>
              <a:defRPr kumimoji="1" sz="2400">
                <a:solidFill>
                  <a:schemeClr val="tx1"/>
                </a:solidFill>
                <a:latin typeface="Times New Roman" panose="02020603050405020304" pitchFamily="18" charset="0"/>
              </a:defRPr>
            </a:lvl8pPr>
            <a:lvl9pPr marL="3879699" indent="-228217" defTabSz="930304" eaLnBrk="0" fontAlgn="base" hangingPunct="0">
              <a:spcBef>
                <a:spcPct val="0"/>
              </a:spcBef>
              <a:spcAft>
                <a:spcPct val="0"/>
              </a:spcAft>
              <a:defRPr kumimoji="1" sz="2400">
                <a:solidFill>
                  <a:schemeClr val="tx1"/>
                </a:solidFill>
                <a:latin typeface="Times New Roman" panose="02020603050405020304" pitchFamily="18" charset="0"/>
              </a:defRPr>
            </a:lvl9pPr>
          </a:lstStyle>
          <a:p>
            <a:fld id="{245FF8FD-0B06-4E82-8112-13F16F40DE0E}" type="datetime1">
              <a:rPr kumimoji="0" lang="en-US" altLang="en-US" sz="1200"/>
              <a:t>4/30/2023</a:t>
            </a:fld>
            <a:endParaRPr kumimoji="0" lang="en-US" altLang="en-US" sz="1200"/>
          </a:p>
        </p:txBody>
      </p:sp>
      <p:sp>
        <p:nvSpPr>
          <p:cNvPr id="66563" name="Rectangle 13"/>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304">
              <a:defRPr kumimoji="1" sz="2400">
                <a:solidFill>
                  <a:schemeClr val="tx1"/>
                </a:solidFill>
                <a:latin typeface="Times New Roman" panose="02020603050405020304" pitchFamily="18" charset="0"/>
              </a:defRPr>
            </a:lvl1pPr>
            <a:lvl2pPr marL="741707" indent="-285273" defTabSz="930304">
              <a:defRPr kumimoji="1" sz="2400">
                <a:solidFill>
                  <a:schemeClr val="tx1"/>
                </a:solidFill>
                <a:latin typeface="Times New Roman" panose="02020603050405020304" pitchFamily="18" charset="0"/>
              </a:defRPr>
            </a:lvl2pPr>
            <a:lvl3pPr marL="1141088" indent="-228217" defTabSz="930304">
              <a:defRPr kumimoji="1" sz="2400">
                <a:solidFill>
                  <a:schemeClr val="tx1"/>
                </a:solidFill>
                <a:latin typeface="Times New Roman" panose="02020603050405020304" pitchFamily="18" charset="0"/>
              </a:defRPr>
            </a:lvl3pPr>
            <a:lvl4pPr marL="1597524" indent="-228217" defTabSz="930304">
              <a:defRPr kumimoji="1" sz="2400">
                <a:solidFill>
                  <a:schemeClr val="tx1"/>
                </a:solidFill>
                <a:latin typeface="Times New Roman" panose="02020603050405020304" pitchFamily="18" charset="0"/>
              </a:defRPr>
            </a:lvl4pPr>
            <a:lvl5pPr marL="2053958" indent="-228217" defTabSz="930304">
              <a:defRPr kumimoji="1" sz="2400">
                <a:solidFill>
                  <a:schemeClr val="tx1"/>
                </a:solidFill>
                <a:latin typeface="Times New Roman" panose="02020603050405020304" pitchFamily="18" charset="0"/>
              </a:defRPr>
            </a:lvl5pPr>
            <a:lvl6pPr marL="2510393" indent="-228217" defTabSz="930304" eaLnBrk="0" fontAlgn="base" hangingPunct="0">
              <a:spcBef>
                <a:spcPct val="0"/>
              </a:spcBef>
              <a:spcAft>
                <a:spcPct val="0"/>
              </a:spcAft>
              <a:defRPr kumimoji="1" sz="2400">
                <a:solidFill>
                  <a:schemeClr val="tx1"/>
                </a:solidFill>
                <a:latin typeface="Times New Roman" panose="02020603050405020304" pitchFamily="18" charset="0"/>
              </a:defRPr>
            </a:lvl6pPr>
            <a:lvl7pPr marL="2966829" indent="-228217" defTabSz="930304" eaLnBrk="0" fontAlgn="base" hangingPunct="0">
              <a:spcBef>
                <a:spcPct val="0"/>
              </a:spcBef>
              <a:spcAft>
                <a:spcPct val="0"/>
              </a:spcAft>
              <a:defRPr kumimoji="1" sz="2400">
                <a:solidFill>
                  <a:schemeClr val="tx1"/>
                </a:solidFill>
                <a:latin typeface="Times New Roman" panose="02020603050405020304" pitchFamily="18" charset="0"/>
              </a:defRPr>
            </a:lvl7pPr>
            <a:lvl8pPr marL="3423264" indent="-228217" defTabSz="930304" eaLnBrk="0" fontAlgn="base" hangingPunct="0">
              <a:spcBef>
                <a:spcPct val="0"/>
              </a:spcBef>
              <a:spcAft>
                <a:spcPct val="0"/>
              </a:spcAft>
              <a:defRPr kumimoji="1" sz="2400">
                <a:solidFill>
                  <a:schemeClr val="tx1"/>
                </a:solidFill>
                <a:latin typeface="Times New Roman" panose="02020603050405020304" pitchFamily="18" charset="0"/>
              </a:defRPr>
            </a:lvl8pPr>
            <a:lvl9pPr marL="3879699" indent="-228217" defTabSz="930304" eaLnBrk="0" fontAlgn="base" hangingPunct="0">
              <a:spcBef>
                <a:spcPct val="0"/>
              </a:spcBef>
              <a:spcAft>
                <a:spcPct val="0"/>
              </a:spcAft>
              <a:defRPr kumimoji="1" sz="2400">
                <a:solidFill>
                  <a:schemeClr val="tx1"/>
                </a:solidFill>
                <a:latin typeface="Times New Roman" panose="02020603050405020304" pitchFamily="18" charset="0"/>
              </a:defRPr>
            </a:lvl9pPr>
          </a:lstStyle>
          <a:p>
            <a:fld id="{72DD966A-DFCE-4859-8679-0385FFCD0199}" type="slidenum">
              <a:rPr kumimoji="0" lang="en-US" altLang="en-US" sz="1200"/>
              <a:pPr/>
              <a:t>16</a:t>
            </a:fld>
            <a:endParaRPr kumimoji="0" lang="en-US" altLang="en-US" sz="1200"/>
          </a:p>
        </p:txBody>
      </p:sp>
      <p:sp>
        <p:nvSpPr>
          <p:cNvPr id="66564" name="Rectangle 2"/>
          <p:cNvSpPr>
            <a:spLocks noGrp="1" noRot="1" noChangeAspect="1" noChangeArrowheads="1" noTextEdit="1"/>
          </p:cNvSpPr>
          <p:nvPr>
            <p:ph type="sldImg"/>
          </p:nvPr>
        </p:nvSpPr>
        <p:spPr>
          <a:xfrm>
            <a:off x="406400" y="696913"/>
            <a:ext cx="6197600" cy="3486150"/>
          </a:xfrm>
          <a:ln/>
        </p:spPr>
      </p:sp>
      <p:sp>
        <p:nvSpPr>
          <p:cNvPr id="6656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rial" panose="020B0604020202020204" pitchFamily="34" charset="0"/>
            </a:endParaRPr>
          </a:p>
        </p:txBody>
      </p:sp>
    </p:spTree>
    <p:extLst>
      <p:ext uri="{BB962C8B-B14F-4D97-AF65-F5344CB8AC3E}">
        <p14:creationId xmlns:p14="http://schemas.microsoft.com/office/powerpoint/2010/main" val="3568108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2AC34C1-84B3-4A31-9A0E-9E899692F5BD}" type="datetimeFigureOut">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7A171A-7BA5-4862-99EB-AB3785A61270}" type="slidenum">
              <a:rPr lang="en-US" smtClean="0"/>
              <a:t>‹#›</a:t>
            </a:fld>
            <a:endParaRPr lang="en-US"/>
          </a:p>
        </p:txBody>
      </p:sp>
    </p:spTree>
    <p:extLst>
      <p:ext uri="{BB962C8B-B14F-4D97-AF65-F5344CB8AC3E}">
        <p14:creationId xmlns:p14="http://schemas.microsoft.com/office/powerpoint/2010/main" val="4183043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AC34C1-84B3-4A31-9A0E-9E899692F5BD}" type="datetimeFigureOut">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7A171A-7BA5-4862-99EB-AB3785A61270}" type="slidenum">
              <a:rPr lang="en-US" smtClean="0"/>
              <a:t>‹#›</a:t>
            </a:fld>
            <a:endParaRPr lang="en-US"/>
          </a:p>
        </p:txBody>
      </p:sp>
    </p:spTree>
    <p:extLst>
      <p:ext uri="{BB962C8B-B14F-4D97-AF65-F5344CB8AC3E}">
        <p14:creationId xmlns:p14="http://schemas.microsoft.com/office/powerpoint/2010/main" val="1383489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AC34C1-84B3-4A31-9A0E-9E899692F5BD}" type="datetimeFigureOut">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7A171A-7BA5-4862-99EB-AB3785A61270}" type="slidenum">
              <a:rPr lang="en-US" smtClean="0"/>
              <a:t>‹#›</a:t>
            </a:fld>
            <a:endParaRPr lang="en-US"/>
          </a:p>
        </p:txBody>
      </p:sp>
    </p:spTree>
    <p:extLst>
      <p:ext uri="{BB962C8B-B14F-4D97-AF65-F5344CB8AC3E}">
        <p14:creationId xmlns:p14="http://schemas.microsoft.com/office/powerpoint/2010/main" val="4113813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AC34C1-84B3-4A31-9A0E-9E899692F5BD}" type="datetimeFigureOut">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7A171A-7BA5-4862-99EB-AB3785A61270}" type="slidenum">
              <a:rPr lang="en-US" smtClean="0"/>
              <a:t>‹#›</a:t>
            </a:fld>
            <a:endParaRPr lang="en-US"/>
          </a:p>
        </p:txBody>
      </p:sp>
    </p:spTree>
    <p:extLst>
      <p:ext uri="{BB962C8B-B14F-4D97-AF65-F5344CB8AC3E}">
        <p14:creationId xmlns:p14="http://schemas.microsoft.com/office/powerpoint/2010/main" val="4145926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2AC34C1-84B3-4A31-9A0E-9E899692F5BD}" type="datetimeFigureOut">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7A171A-7BA5-4862-99EB-AB3785A61270}" type="slidenum">
              <a:rPr lang="en-US" smtClean="0"/>
              <a:t>‹#›</a:t>
            </a:fld>
            <a:endParaRPr lang="en-US"/>
          </a:p>
        </p:txBody>
      </p:sp>
    </p:spTree>
    <p:extLst>
      <p:ext uri="{BB962C8B-B14F-4D97-AF65-F5344CB8AC3E}">
        <p14:creationId xmlns:p14="http://schemas.microsoft.com/office/powerpoint/2010/main" val="1384548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2AC34C1-84B3-4A31-9A0E-9E899692F5BD}" type="datetimeFigureOut">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7A171A-7BA5-4862-99EB-AB3785A61270}" type="slidenum">
              <a:rPr lang="en-US" smtClean="0"/>
              <a:t>‹#›</a:t>
            </a:fld>
            <a:endParaRPr lang="en-US"/>
          </a:p>
        </p:txBody>
      </p:sp>
    </p:spTree>
    <p:extLst>
      <p:ext uri="{BB962C8B-B14F-4D97-AF65-F5344CB8AC3E}">
        <p14:creationId xmlns:p14="http://schemas.microsoft.com/office/powerpoint/2010/main" val="3450678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2AC34C1-84B3-4A31-9A0E-9E899692F5BD}" type="datetimeFigureOut">
              <a:rPr lang="en-US" smtClean="0"/>
              <a:t>4/30/2023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7A171A-7BA5-4862-99EB-AB3785A61270}" type="slidenum">
              <a:rPr lang="en-US" smtClean="0"/>
              <a:t>‹#›</a:t>
            </a:fld>
            <a:endParaRPr lang="en-US"/>
          </a:p>
        </p:txBody>
      </p:sp>
    </p:spTree>
    <p:extLst>
      <p:ext uri="{BB962C8B-B14F-4D97-AF65-F5344CB8AC3E}">
        <p14:creationId xmlns:p14="http://schemas.microsoft.com/office/powerpoint/2010/main" val="1866624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2AC34C1-84B3-4A31-9A0E-9E899692F5BD}" type="datetimeFigureOut">
              <a:rPr lang="en-US" smtClean="0"/>
              <a:t>4/30/2023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7A171A-7BA5-4862-99EB-AB3785A61270}" type="slidenum">
              <a:rPr lang="en-US" smtClean="0"/>
              <a:t>‹#›</a:t>
            </a:fld>
            <a:endParaRPr lang="en-US"/>
          </a:p>
        </p:txBody>
      </p:sp>
    </p:spTree>
    <p:extLst>
      <p:ext uri="{BB962C8B-B14F-4D97-AF65-F5344CB8AC3E}">
        <p14:creationId xmlns:p14="http://schemas.microsoft.com/office/powerpoint/2010/main" val="1951497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AC34C1-84B3-4A31-9A0E-9E899692F5BD}" type="datetimeFigureOut">
              <a:rPr lang="en-US" smtClean="0"/>
              <a:t>4/30/2023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7A171A-7BA5-4862-99EB-AB3785A61270}" type="slidenum">
              <a:rPr lang="en-US" smtClean="0"/>
              <a:t>‹#›</a:t>
            </a:fld>
            <a:endParaRPr lang="en-US"/>
          </a:p>
        </p:txBody>
      </p:sp>
    </p:spTree>
    <p:extLst>
      <p:ext uri="{BB962C8B-B14F-4D97-AF65-F5344CB8AC3E}">
        <p14:creationId xmlns:p14="http://schemas.microsoft.com/office/powerpoint/2010/main" val="2504201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2AC34C1-84B3-4A31-9A0E-9E899692F5BD}" type="datetimeFigureOut">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7A171A-7BA5-4862-99EB-AB3785A61270}" type="slidenum">
              <a:rPr lang="en-US" smtClean="0"/>
              <a:t>‹#›</a:t>
            </a:fld>
            <a:endParaRPr lang="en-US"/>
          </a:p>
        </p:txBody>
      </p:sp>
    </p:spTree>
    <p:extLst>
      <p:ext uri="{BB962C8B-B14F-4D97-AF65-F5344CB8AC3E}">
        <p14:creationId xmlns:p14="http://schemas.microsoft.com/office/powerpoint/2010/main" val="3642583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2AC34C1-84B3-4A31-9A0E-9E899692F5BD}" type="datetimeFigureOut">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7A171A-7BA5-4862-99EB-AB3785A61270}" type="slidenum">
              <a:rPr lang="en-US" smtClean="0"/>
              <a:t>‹#›</a:t>
            </a:fld>
            <a:endParaRPr lang="en-US"/>
          </a:p>
        </p:txBody>
      </p:sp>
    </p:spTree>
    <p:extLst>
      <p:ext uri="{BB962C8B-B14F-4D97-AF65-F5344CB8AC3E}">
        <p14:creationId xmlns:p14="http://schemas.microsoft.com/office/powerpoint/2010/main" val="1133985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C34C1-84B3-4A31-9A0E-9E899692F5BD}" type="datetimeFigureOut">
              <a:rPr lang="en-US" smtClean="0"/>
              <a:t>4/30/2023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7A171A-7BA5-4862-99EB-AB3785A61270}" type="slidenum">
              <a:rPr lang="en-US" smtClean="0"/>
              <a:t>‹#›</a:t>
            </a:fld>
            <a:endParaRPr lang="en-US"/>
          </a:p>
        </p:txBody>
      </p:sp>
    </p:spTree>
    <p:extLst>
      <p:ext uri="{BB962C8B-B14F-4D97-AF65-F5344CB8AC3E}">
        <p14:creationId xmlns:p14="http://schemas.microsoft.com/office/powerpoint/2010/main" val="11839742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524A4-20CE-4C90-8026-7DFCEEF4DDDD}"/>
              </a:ext>
            </a:extLst>
          </p:cNvPr>
          <p:cNvSpPr>
            <a:spLocks noGrp="1"/>
          </p:cNvSpPr>
          <p:nvPr>
            <p:ph type="ctrTitle"/>
          </p:nvPr>
        </p:nvSpPr>
        <p:spPr>
          <a:xfrm>
            <a:off x="1406647" y="2028916"/>
            <a:ext cx="9144000" cy="4055154"/>
          </a:xfrm>
        </p:spPr>
        <p:txBody>
          <a:bodyPr>
            <a:normAutofit fontScale="90000"/>
          </a:bodyPr>
          <a:lstStyle/>
          <a:p>
            <a:pPr>
              <a:lnSpc>
                <a:spcPct val="100000"/>
              </a:lnSpc>
            </a:pPr>
            <a:br>
              <a:rPr lang="en-US" sz="1600" dirty="0">
                <a:latin typeface="Times New Roman" panose="02020603050405020304" pitchFamily="18" charset="0"/>
                <a:cs typeface="Times New Roman" panose="02020603050405020304" pitchFamily="18" charset="0"/>
              </a:rPr>
            </a:br>
            <a:br>
              <a:rPr lang="en-US" sz="16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Topic 7: </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Economic Analysis of Oligopoly and </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The Agreement Requirement</a:t>
            </a:r>
            <a:br>
              <a:rPr lang="en-US" sz="3200" dirty="0">
                <a:latin typeface="Times New Roman" panose="02020603050405020304" pitchFamily="18" charset="0"/>
                <a:cs typeface="Times New Roman" panose="02020603050405020304" pitchFamily="18" charset="0"/>
              </a:rPr>
            </a:br>
            <a:br>
              <a:rPr lang="en-US" sz="3200" dirty="0">
                <a:latin typeface="Times New Roman" panose="02020603050405020304" pitchFamily="18" charset="0"/>
                <a:cs typeface="Times New Roman" panose="02020603050405020304" pitchFamily="18" charset="0"/>
              </a:rPr>
            </a:br>
            <a:r>
              <a:rPr lang="en-US" sz="3200" dirty="0"/>
              <a:t>Professor Steven Salop</a:t>
            </a:r>
            <a:br>
              <a:rPr lang="en-US" sz="3200" dirty="0"/>
            </a:br>
            <a:r>
              <a:rPr lang="en-US" sz="3200" dirty="0"/>
              <a:t>Antitrust Econ &amp; Law</a:t>
            </a:r>
            <a:br>
              <a:rPr lang="en-US" sz="3200" dirty="0"/>
            </a:br>
            <a:r>
              <a:rPr lang="en-US" sz="3200" dirty="0"/>
              <a:t>Fall 2021</a:t>
            </a:r>
            <a:br>
              <a:rPr lang="en-US" sz="3600" dirty="0"/>
            </a:br>
            <a:br>
              <a:rPr lang="en-US" sz="3200" dirty="0"/>
            </a:br>
            <a:endParaRPr lang="en-US" sz="1600" i="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9A9CFEFD-76EC-4D1D-9173-CAF0A72B5521}"/>
              </a:ext>
            </a:extLst>
          </p:cNvPr>
          <p:cNvSpPr>
            <a:spLocks noGrp="1"/>
          </p:cNvSpPr>
          <p:nvPr>
            <p:ph type="subTitle" idx="1"/>
          </p:nvPr>
        </p:nvSpPr>
        <p:spPr>
          <a:xfrm>
            <a:off x="367645" y="6740165"/>
            <a:ext cx="10300355" cy="782425"/>
          </a:xfrm>
        </p:spPr>
        <p:txBody>
          <a:bodyPr/>
          <a:lstStyle/>
          <a:p>
            <a:r>
              <a:rPr lang="en-US" dirty="0"/>
              <a:t>  </a:t>
            </a:r>
          </a:p>
        </p:txBody>
      </p:sp>
    </p:spTree>
    <p:extLst>
      <p:ext uri="{BB962C8B-B14F-4D97-AF65-F5344CB8AC3E}">
        <p14:creationId xmlns:p14="http://schemas.microsoft.com/office/powerpoint/2010/main" val="3187474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Google Shape;260;p24">
            <a:extLst>
              <a:ext uri="{FF2B5EF4-FFF2-40B4-BE49-F238E27FC236}">
                <a16:creationId xmlns:a16="http://schemas.microsoft.com/office/drawing/2014/main" id="{30C56873-ECFD-49BD-88C3-13B9A66ADECB}"/>
              </a:ext>
            </a:extLst>
          </p:cNvPr>
          <p:cNvSpPr txBox="1">
            <a:spLocks noChangeArrowheads="1"/>
          </p:cNvSpPr>
          <p:nvPr/>
        </p:nvSpPr>
        <p:spPr bwMode="auto">
          <a:xfrm>
            <a:off x="216815" y="1"/>
            <a:ext cx="10935093"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75" tIns="44450" rIns="90475" bIns="4445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99"/>
              </a:buClr>
              <a:buSzPts val="4100"/>
              <a:buFont typeface="Times New Roman" panose="02020603050405020304" pitchFamily="18" charset="0"/>
              <a:buNone/>
            </a:pPr>
            <a:r>
              <a:rPr lang="en-US" altLang="en-US" sz="3200"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Market Structure Factors Conducive to Successful Coordination</a:t>
            </a:r>
            <a:endParaRPr lang="en-US" altLang="en-US" sz="1050" dirty="0">
              <a:solidFill>
                <a:schemeClr val="tx1"/>
              </a:solidFill>
            </a:endParaRPr>
          </a:p>
        </p:txBody>
      </p:sp>
      <p:sp>
        <p:nvSpPr>
          <p:cNvPr id="261" name="Google Shape;261;p24">
            <a:extLst>
              <a:ext uri="{FF2B5EF4-FFF2-40B4-BE49-F238E27FC236}">
                <a16:creationId xmlns:a16="http://schemas.microsoft.com/office/drawing/2014/main" id="{9926A168-4957-4448-8365-F9EA32C713EB}"/>
              </a:ext>
            </a:extLst>
          </p:cNvPr>
          <p:cNvSpPr txBox="1">
            <a:spLocks noChangeArrowheads="1"/>
          </p:cNvSpPr>
          <p:nvPr/>
        </p:nvSpPr>
        <p:spPr bwMode="auto">
          <a:xfrm>
            <a:off x="922861" y="950560"/>
            <a:ext cx="10622471"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90000"/>
              </a:lnSpc>
              <a:buSzPts val="3200"/>
            </a:pPr>
            <a:r>
              <a:rPr lang="en-US" altLang="en-US" sz="2400" i="1" u="sng"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Market structure factors can maintain win/win by </a:t>
            </a:r>
            <a:r>
              <a:rPr lang="en-US" altLang="en-US" sz="2400" b="1" i="1" u="sng"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undoing temptation to cheat</a:t>
            </a:r>
          </a:p>
          <a:p>
            <a:pPr>
              <a:lnSpc>
                <a:spcPct val="90000"/>
              </a:lnSpc>
              <a:buSzPts val="3200"/>
            </a:pPr>
            <a:r>
              <a:rPr lang="en-US" altLang="en-US" sz="2400" i="1"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 Reduce time in “temptation” box by speeding “detection” and “ response (“punishment”)</a:t>
            </a:r>
          </a:p>
          <a:p>
            <a:pPr>
              <a:lnSpc>
                <a:spcPct val="90000"/>
              </a:lnSpc>
              <a:buSzPts val="3200"/>
            </a:pPr>
            <a:r>
              <a:rPr lang="en-US" altLang="en-US" sz="2400" i="1"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 Reduce profits earned during period in temptation box</a:t>
            </a:r>
          </a:p>
          <a:p>
            <a:pPr>
              <a:lnSpc>
                <a:spcPct val="90000"/>
              </a:lnSpc>
              <a:buSzPts val="3200"/>
            </a:pPr>
            <a:endParaRPr lang="en-US" altLang="en-US" sz="2400" i="1" u="sng"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endParaRPr>
          </a:p>
          <a:p>
            <a:pPr>
              <a:lnSpc>
                <a:spcPct val="90000"/>
              </a:lnSpc>
              <a:buSzPts val="3200"/>
            </a:pPr>
            <a:r>
              <a:rPr lang="en-US" altLang="en-US" sz="2400" i="1" u="sng"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Mkt structure factors similarly can </a:t>
            </a:r>
            <a:r>
              <a:rPr lang="en-US" altLang="en-US" sz="2400" b="1" i="1" u="sng"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increase incentive to raise price</a:t>
            </a:r>
            <a:endParaRPr lang="en-US" altLang="en-US" sz="2400" i="1" u="sng"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endParaRPr>
          </a:p>
          <a:p>
            <a:pPr>
              <a:lnSpc>
                <a:spcPct val="90000"/>
              </a:lnSpc>
              <a:buSzPts val="3200"/>
            </a:pPr>
            <a:r>
              <a:rPr lang="en-US" altLang="en-US" sz="2400" i="1"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 Allow less time in “sucker” box, so more likely to escape “lose/lose”</a:t>
            </a:r>
          </a:p>
          <a:p>
            <a:pPr eaLnBrk="1" hangingPunct="1">
              <a:lnSpc>
                <a:spcPct val="90000"/>
              </a:lnSpc>
              <a:buSzPts val="3200"/>
            </a:pPr>
            <a:endParaRPr lang="en-US" altLang="en-US" sz="2400"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endParaRPr>
          </a:p>
        </p:txBody>
      </p:sp>
      <p:grpSp>
        <p:nvGrpSpPr>
          <p:cNvPr id="5" name="Group 4">
            <a:extLst>
              <a:ext uri="{FF2B5EF4-FFF2-40B4-BE49-F238E27FC236}">
                <a16:creationId xmlns:a16="http://schemas.microsoft.com/office/drawing/2014/main" id="{4510B6D4-6C9E-441C-A787-7CFBBA324C9A}"/>
              </a:ext>
            </a:extLst>
          </p:cNvPr>
          <p:cNvGrpSpPr/>
          <p:nvPr/>
        </p:nvGrpSpPr>
        <p:grpSpPr>
          <a:xfrm>
            <a:off x="2283443" y="3713907"/>
            <a:ext cx="6157716" cy="2837657"/>
            <a:chOff x="2412688" y="2998882"/>
            <a:chExt cx="6157716" cy="2837657"/>
          </a:xfrm>
        </p:grpSpPr>
        <p:sp>
          <p:nvSpPr>
            <p:cNvPr id="35871" name="Google Shape;269;p24">
              <a:extLst>
                <a:ext uri="{FF2B5EF4-FFF2-40B4-BE49-F238E27FC236}">
                  <a16:creationId xmlns:a16="http://schemas.microsoft.com/office/drawing/2014/main" id="{1901498B-C994-4D43-8F36-9E9FAF928C29}"/>
                </a:ext>
              </a:extLst>
            </p:cNvPr>
            <p:cNvSpPr txBox="1">
              <a:spLocks noChangeArrowheads="1"/>
            </p:cNvSpPr>
            <p:nvPr/>
          </p:nvSpPr>
          <p:spPr bwMode="auto">
            <a:xfrm>
              <a:off x="6100451" y="3922856"/>
              <a:ext cx="2269250" cy="955626"/>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70" name="Google Shape;268;p24">
              <a:extLst>
                <a:ext uri="{FF2B5EF4-FFF2-40B4-BE49-F238E27FC236}">
                  <a16:creationId xmlns:a16="http://schemas.microsoft.com/office/drawing/2014/main" id="{FC51EB43-48F7-4425-90C6-E2222F59E024}"/>
                </a:ext>
              </a:extLst>
            </p:cNvPr>
            <p:cNvSpPr txBox="1">
              <a:spLocks noChangeArrowheads="1"/>
            </p:cNvSpPr>
            <p:nvPr/>
          </p:nvSpPr>
          <p:spPr bwMode="auto">
            <a:xfrm>
              <a:off x="6153598" y="3922856"/>
              <a:ext cx="2162956" cy="95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3600"/>
                <a:buFont typeface="Times New Roman" panose="02020603050405020304" pitchFamily="18" charset="0"/>
                <a:buNone/>
              </a:pP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a:p>
              <a:pPr eaLnBrk="1" hangingPunct="1"/>
              <a:endPar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61" name="Google Shape;276;p24">
              <a:extLst>
                <a:ext uri="{FF2B5EF4-FFF2-40B4-BE49-F238E27FC236}">
                  <a16:creationId xmlns:a16="http://schemas.microsoft.com/office/drawing/2014/main" id="{4B4109A7-362A-4251-B121-B7FA906B5E7E}"/>
                </a:ext>
              </a:extLst>
            </p:cNvPr>
            <p:cNvSpPr txBox="1">
              <a:spLocks noChangeArrowheads="1"/>
            </p:cNvSpPr>
            <p:nvPr/>
          </p:nvSpPr>
          <p:spPr bwMode="auto">
            <a:xfrm>
              <a:off x="3827493" y="3920427"/>
              <a:ext cx="4545916" cy="1916112"/>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47" name="Google Shape;280;p24">
              <a:extLst>
                <a:ext uri="{FF2B5EF4-FFF2-40B4-BE49-F238E27FC236}">
                  <a16:creationId xmlns:a16="http://schemas.microsoft.com/office/drawing/2014/main" id="{9285483E-E24D-401C-81AD-EDF880124542}"/>
                </a:ext>
              </a:extLst>
            </p:cNvPr>
            <p:cNvSpPr txBox="1">
              <a:spLocks noChangeArrowheads="1"/>
            </p:cNvSpPr>
            <p:nvPr/>
          </p:nvSpPr>
          <p:spPr bwMode="auto">
            <a:xfrm>
              <a:off x="4307199" y="3383151"/>
              <a:ext cx="10858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990000"/>
                </a:buClr>
                <a:buSzPts val="2800"/>
                <a:buFont typeface="Times New Roman" panose="02020603050405020304" pitchFamily="18" charset="0"/>
                <a:buNone/>
              </a:pPr>
              <a:r>
                <a:rPr lang="en-US" altLang="en-US" sz="2800" b="1">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a:p>
          </p:txBody>
        </p:sp>
        <p:sp>
          <p:nvSpPr>
            <p:cNvPr id="35852" name="Google Shape;285;p24">
              <a:extLst>
                <a:ext uri="{FF2B5EF4-FFF2-40B4-BE49-F238E27FC236}">
                  <a16:creationId xmlns:a16="http://schemas.microsoft.com/office/drawing/2014/main" id="{AB76172B-AA75-4124-81AE-1D9756501A5D}"/>
                </a:ext>
              </a:extLst>
            </p:cNvPr>
            <p:cNvSpPr txBox="1">
              <a:spLocks noChangeArrowheads="1"/>
            </p:cNvSpPr>
            <p:nvPr/>
          </p:nvSpPr>
          <p:spPr bwMode="auto">
            <a:xfrm>
              <a:off x="5965837" y="4099436"/>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$20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$170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grpSp>
          <p:nvGrpSpPr>
            <p:cNvPr id="35862" name="Google Shape;264;p24">
              <a:extLst>
                <a:ext uri="{FF2B5EF4-FFF2-40B4-BE49-F238E27FC236}">
                  <a16:creationId xmlns:a16="http://schemas.microsoft.com/office/drawing/2014/main" id="{F9827281-0B1D-49A5-A992-FCC161B2488B}"/>
                </a:ext>
              </a:extLst>
            </p:cNvPr>
            <p:cNvGrpSpPr>
              <a:grpSpLocks/>
            </p:cNvGrpSpPr>
            <p:nvPr/>
          </p:nvGrpSpPr>
          <p:grpSpPr bwMode="auto">
            <a:xfrm>
              <a:off x="3831201" y="3922856"/>
              <a:ext cx="2269250" cy="955626"/>
              <a:chOff x="0" y="0"/>
              <a:chExt cx="2914650" cy="1873250"/>
            </a:xfrm>
          </p:grpSpPr>
          <p:sp>
            <p:nvSpPr>
              <p:cNvPr id="35872" name="Google Shape;265;p24">
                <a:extLst>
                  <a:ext uri="{FF2B5EF4-FFF2-40B4-BE49-F238E27FC236}">
                    <a16:creationId xmlns:a16="http://schemas.microsoft.com/office/drawing/2014/main" id="{A618DC2C-ABEB-44B6-8967-865EB6614BB2}"/>
                  </a:ext>
                </a:extLst>
              </p:cNvPr>
              <p:cNvSpPr txBox="1">
                <a:spLocks noChangeArrowheads="1"/>
              </p:cNvSpPr>
              <p:nvPr/>
            </p:nvSpPr>
            <p:spPr bwMode="auto">
              <a:xfrm>
                <a:off x="68262" y="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73" name="Google Shape;266;p24">
                <a:extLst>
                  <a:ext uri="{FF2B5EF4-FFF2-40B4-BE49-F238E27FC236}">
                    <a16:creationId xmlns:a16="http://schemas.microsoft.com/office/drawing/2014/main" id="{90752180-B4C8-4F35-BC19-7FFF35E986A5}"/>
                  </a:ext>
                </a:extLst>
              </p:cNvPr>
              <p:cNvSpPr txBox="1">
                <a:spLocks noChangeArrowheads="1"/>
              </p:cNvSpPr>
              <p:nvPr/>
            </p:nvSpPr>
            <p:spPr bwMode="auto">
              <a:xfrm>
                <a:off x="0" y="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4" name="Google Shape;270;p24">
              <a:extLst>
                <a:ext uri="{FF2B5EF4-FFF2-40B4-BE49-F238E27FC236}">
                  <a16:creationId xmlns:a16="http://schemas.microsoft.com/office/drawing/2014/main" id="{D5811FA9-988E-4FB6-8F82-8118289DAD5F}"/>
                </a:ext>
              </a:extLst>
            </p:cNvPr>
            <p:cNvGrpSpPr>
              <a:grpSpLocks/>
            </p:cNvGrpSpPr>
            <p:nvPr/>
          </p:nvGrpSpPr>
          <p:grpSpPr bwMode="auto">
            <a:xfrm>
              <a:off x="3831201" y="4878483"/>
              <a:ext cx="2269250" cy="955626"/>
              <a:chOff x="0" y="1873250"/>
              <a:chExt cx="2914650" cy="1873250"/>
            </a:xfrm>
          </p:grpSpPr>
          <p:sp>
            <p:nvSpPr>
              <p:cNvPr id="35868" name="Google Shape;271;p24">
                <a:extLst>
                  <a:ext uri="{FF2B5EF4-FFF2-40B4-BE49-F238E27FC236}">
                    <a16:creationId xmlns:a16="http://schemas.microsoft.com/office/drawing/2014/main" id="{FFECB367-7D71-445E-B5BC-2B5EBA3F1804}"/>
                  </a:ext>
                </a:extLst>
              </p:cNvPr>
              <p:cNvSpPr txBox="1">
                <a:spLocks noChangeArrowheads="1"/>
              </p:cNvSpPr>
              <p:nvPr/>
            </p:nvSpPr>
            <p:spPr bwMode="auto">
              <a:xfrm>
                <a:off x="68262" y="187325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69" name="Google Shape;272;p24">
                <a:extLst>
                  <a:ext uri="{FF2B5EF4-FFF2-40B4-BE49-F238E27FC236}">
                    <a16:creationId xmlns:a16="http://schemas.microsoft.com/office/drawing/2014/main" id="{490874C5-2BDE-4F18-A1CA-6326B3B0BBA5}"/>
                  </a:ext>
                </a:extLst>
              </p:cNvPr>
              <p:cNvSpPr txBox="1">
                <a:spLocks noChangeArrowheads="1"/>
              </p:cNvSpPr>
              <p:nvPr/>
            </p:nvSpPr>
            <p:spPr bwMode="auto">
              <a:xfrm>
                <a:off x="0" y="187325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5" name="Google Shape;273;p24">
              <a:extLst>
                <a:ext uri="{FF2B5EF4-FFF2-40B4-BE49-F238E27FC236}">
                  <a16:creationId xmlns:a16="http://schemas.microsoft.com/office/drawing/2014/main" id="{D48ACEEF-36E3-4957-92BD-019E9365624A}"/>
                </a:ext>
              </a:extLst>
            </p:cNvPr>
            <p:cNvGrpSpPr>
              <a:grpSpLocks/>
            </p:cNvGrpSpPr>
            <p:nvPr/>
          </p:nvGrpSpPr>
          <p:grpSpPr bwMode="auto">
            <a:xfrm>
              <a:off x="6100451" y="4878483"/>
              <a:ext cx="2269250" cy="955626"/>
              <a:chOff x="2914650" y="1873250"/>
              <a:chExt cx="2914650" cy="1873250"/>
            </a:xfrm>
          </p:grpSpPr>
          <p:sp>
            <p:nvSpPr>
              <p:cNvPr id="35866" name="Google Shape;274;p24">
                <a:extLst>
                  <a:ext uri="{FF2B5EF4-FFF2-40B4-BE49-F238E27FC236}">
                    <a16:creationId xmlns:a16="http://schemas.microsoft.com/office/drawing/2014/main" id="{DE11D259-2FF9-496D-8D25-3AD9741686CC}"/>
                  </a:ext>
                </a:extLst>
              </p:cNvPr>
              <p:cNvSpPr txBox="1">
                <a:spLocks noChangeArrowheads="1"/>
              </p:cNvSpPr>
              <p:nvPr/>
            </p:nvSpPr>
            <p:spPr bwMode="auto">
              <a:xfrm>
                <a:off x="2982912" y="187325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400"/>
                  <a:buFont typeface="Times New Roman" panose="02020603050405020304" pitchFamily="18" charset="0"/>
                  <a:buNone/>
                </a:pPr>
                <a:r>
                  <a:rPr lang="en-US" altLang="en-US" sz="2400" b="1">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67" name="Google Shape;275;p24">
                <a:extLst>
                  <a:ext uri="{FF2B5EF4-FFF2-40B4-BE49-F238E27FC236}">
                    <a16:creationId xmlns:a16="http://schemas.microsoft.com/office/drawing/2014/main" id="{FECCA75B-BF69-4F0C-8A32-16DF7416C285}"/>
                  </a:ext>
                </a:extLst>
              </p:cNvPr>
              <p:cNvSpPr txBox="1">
                <a:spLocks noChangeArrowheads="1"/>
              </p:cNvSpPr>
              <p:nvPr/>
            </p:nvSpPr>
            <p:spPr bwMode="auto">
              <a:xfrm>
                <a:off x="2914650" y="187325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sp>
          <p:nvSpPr>
            <p:cNvPr id="35844" name="Google Shape;277;p24">
              <a:extLst>
                <a:ext uri="{FF2B5EF4-FFF2-40B4-BE49-F238E27FC236}">
                  <a16:creationId xmlns:a16="http://schemas.microsoft.com/office/drawing/2014/main" id="{B3F36941-2AD2-4E40-AC99-2E6D26DE37C1}"/>
                </a:ext>
              </a:extLst>
            </p:cNvPr>
            <p:cNvSpPr txBox="1">
              <a:spLocks noChangeArrowheads="1"/>
            </p:cNvSpPr>
            <p:nvPr/>
          </p:nvSpPr>
          <p:spPr bwMode="auto">
            <a:xfrm>
              <a:off x="4888945" y="2998882"/>
              <a:ext cx="2807186"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3600"/>
                <a:buFont typeface="Times New Roman" panose="02020603050405020304" pitchFamily="18" charset="0"/>
                <a:buNone/>
              </a:pP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Firm 2</a:t>
              </a:r>
              <a:endParaRPr lang="en-US" altLang="en-US" dirty="0"/>
            </a:p>
          </p:txBody>
        </p:sp>
        <p:sp>
          <p:nvSpPr>
            <p:cNvPr id="35845" name="Google Shape;278;p24">
              <a:extLst>
                <a:ext uri="{FF2B5EF4-FFF2-40B4-BE49-F238E27FC236}">
                  <a16:creationId xmlns:a16="http://schemas.microsoft.com/office/drawing/2014/main" id="{DA6DCB8D-A717-4508-B546-01FE85DA8EF8}"/>
                </a:ext>
              </a:extLst>
            </p:cNvPr>
            <p:cNvSpPr txBox="1">
              <a:spLocks noChangeArrowheads="1"/>
            </p:cNvSpPr>
            <p:nvPr/>
          </p:nvSpPr>
          <p:spPr bwMode="auto">
            <a:xfrm rot="16200000">
              <a:off x="1933263" y="4657820"/>
              <a:ext cx="1600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Firm 1</a:t>
              </a:r>
              <a:endParaRPr lang="en-US" altLang="en-US"/>
            </a:p>
          </p:txBody>
        </p:sp>
        <p:sp>
          <p:nvSpPr>
            <p:cNvPr id="35846" name="Google Shape;279;p24">
              <a:extLst>
                <a:ext uri="{FF2B5EF4-FFF2-40B4-BE49-F238E27FC236}">
                  <a16:creationId xmlns:a16="http://schemas.microsoft.com/office/drawing/2014/main" id="{8375755F-0C5B-4EDF-8B2F-5DF36EC2FFFF}"/>
                </a:ext>
              </a:extLst>
            </p:cNvPr>
            <p:cNvSpPr txBox="1">
              <a:spLocks noChangeArrowheads="1"/>
            </p:cNvSpPr>
            <p:nvPr/>
          </p:nvSpPr>
          <p:spPr bwMode="auto">
            <a:xfrm>
              <a:off x="3630498" y="4114503"/>
              <a:ext cx="270764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$100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$100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5848" name="Google Shape;281;p24">
              <a:extLst>
                <a:ext uri="{FF2B5EF4-FFF2-40B4-BE49-F238E27FC236}">
                  <a16:creationId xmlns:a16="http://schemas.microsoft.com/office/drawing/2014/main" id="{8DA8A947-42AD-4DD8-81BD-3F301BA9A345}"/>
                </a:ext>
              </a:extLst>
            </p:cNvPr>
            <p:cNvSpPr txBox="1">
              <a:spLocks noChangeArrowheads="1"/>
            </p:cNvSpPr>
            <p:nvPr/>
          </p:nvSpPr>
          <p:spPr bwMode="auto">
            <a:xfrm>
              <a:off x="6423405" y="3497358"/>
              <a:ext cx="1513092"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2800"/>
                <a:buFont typeface="Times New Roman" panose="02020603050405020304" pitchFamily="18" charset="0"/>
                <a:buNone/>
              </a:pPr>
              <a:r>
                <a:rPr lang="en-US" altLang="en-US" sz="2800" b="1">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a:p>
          </p:txBody>
        </p:sp>
        <p:sp>
          <p:nvSpPr>
            <p:cNvPr id="35849" name="Google Shape;282;p24">
              <a:extLst>
                <a:ext uri="{FF2B5EF4-FFF2-40B4-BE49-F238E27FC236}">
                  <a16:creationId xmlns:a16="http://schemas.microsoft.com/office/drawing/2014/main" id="{24782CE7-A477-4A6C-8F29-8143E4C2CD76}"/>
                </a:ext>
              </a:extLst>
            </p:cNvPr>
            <p:cNvSpPr txBox="1">
              <a:spLocks noChangeArrowheads="1"/>
            </p:cNvSpPr>
            <p:nvPr/>
          </p:nvSpPr>
          <p:spPr bwMode="auto">
            <a:xfrm>
              <a:off x="3014351" y="4241895"/>
              <a:ext cx="10096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99"/>
                </a:buClr>
                <a:buSzPts val="2800"/>
                <a:buFont typeface="Times New Roman" panose="02020603050405020304" pitchFamily="18" charset="0"/>
                <a:buNone/>
              </a:pPr>
              <a:r>
                <a:rPr lang="en-US" altLang="en-US" sz="2800" b="1">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a:p>
          </p:txBody>
        </p:sp>
        <p:sp>
          <p:nvSpPr>
            <p:cNvPr id="35850" name="Google Shape;283;p24">
              <a:extLst>
                <a:ext uri="{FF2B5EF4-FFF2-40B4-BE49-F238E27FC236}">
                  <a16:creationId xmlns:a16="http://schemas.microsoft.com/office/drawing/2014/main" id="{B7CDEB6F-68DA-4CCE-B444-6EFA04FD705A}"/>
                </a:ext>
              </a:extLst>
            </p:cNvPr>
            <p:cNvSpPr txBox="1">
              <a:spLocks noChangeArrowheads="1"/>
            </p:cNvSpPr>
            <p:nvPr/>
          </p:nvSpPr>
          <p:spPr bwMode="auto">
            <a:xfrm>
              <a:off x="2795276" y="5165820"/>
              <a:ext cx="1447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2800"/>
                <a:buFont typeface="Times New Roman" panose="02020603050405020304" pitchFamily="18" charset="0"/>
                <a:buNone/>
              </a:pPr>
              <a:r>
                <a:rPr lang="en-US" altLang="en-US" sz="2800" b="1">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a:p>
          </p:txBody>
        </p:sp>
        <p:sp>
          <p:nvSpPr>
            <p:cNvPr id="35853" name="Google Shape;286;p24">
              <a:extLst>
                <a:ext uri="{FF2B5EF4-FFF2-40B4-BE49-F238E27FC236}">
                  <a16:creationId xmlns:a16="http://schemas.microsoft.com/office/drawing/2014/main" id="{72E33E39-9890-4BA8-8983-23E8F0A78641}"/>
                </a:ext>
              </a:extLst>
            </p:cNvPr>
            <p:cNvSpPr txBox="1">
              <a:spLocks noChangeArrowheads="1"/>
            </p:cNvSpPr>
            <p:nvPr/>
          </p:nvSpPr>
          <p:spPr bwMode="auto">
            <a:xfrm>
              <a:off x="3655702" y="5041202"/>
              <a:ext cx="270764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$170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$20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5854" name="Google Shape;287;p24">
              <a:extLst>
                <a:ext uri="{FF2B5EF4-FFF2-40B4-BE49-F238E27FC236}">
                  <a16:creationId xmlns:a16="http://schemas.microsoft.com/office/drawing/2014/main" id="{A74CFDC8-2A1F-44CD-B6D8-5E1561132A9C}"/>
                </a:ext>
              </a:extLst>
            </p:cNvPr>
            <p:cNvSpPr txBox="1">
              <a:spLocks noChangeArrowheads="1"/>
            </p:cNvSpPr>
            <p:nvPr/>
          </p:nvSpPr>
          <p:spPr bwMode="auto">
            <a:xfrm>
              <a:off x="5979604" y="5035290"/>
              <a:ext cx="2590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$50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$50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293" name="Google Shape;293;p24">
              <a:extLst>
                <a:ext uri="{FF2B5EF4-FFF2-40B4-BE49-F238E27FC236}">
                  <a16:creationId xmlns:a16="http://schemas.microsoft.com/office/drawing/2014/main" id="{CEAEFD7C-5CFF-4301-9DB5-C044B941987A}"/>
                </a:ext>
              </a:extLst>
            </p:cNvPr>
            <p:cNvSpPr>
              <a:spLocks noChangeArrowheads="1"/>
            </p:cNvSpPr>
            <p:nvPr/>
          </p:nvSpPr>
          <p:spPr bwMode="auto">
            <a:xfrm>
              <a:off x="3905688" y="4040283"/>
              <a:ext cx="1143000" cy="838200"/>
            </a:xfrm>
            <a:prstGeom prst="ellipse">
              <a:avLst/>
            </a:prstGeom>
            <a:noFill/>
            <a:ln w="762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 name="Google Shape;292;p24">
              <a:extLst>
                <a:ext uri="{FF2B5EF4-FFF2-40B4-BE49-F238E27FC236}">
                  <a16:creationId xmlns:a16="http://schemas.microsoft.com/office/drawing/2014/main" id="{F9CB782F-DE59-4711-84AC-30C0ED140C60}"/>
                </a:ext>
              </a:extLst>
            </p:cNvPr>
            <p:cNvSpPr>
              <a:spLocks noChangeArrowheads="1"/>
            </p:cNvSpPr>
            <p:nvPr/>
          </p:nvSpPr>
          <p:spPr bwMode="auto">
            <a:xfrm>
              <a:off x="4935763" y="4025205"/>
              <a:ext cx="1143000" cy="838200"/>
            </a:xfrm>
            <a:prstGeom prst="ellipse">
              <a:avLst/>
            </a:prstGeom>
            <a:noFill/>
            <a:ln w="762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sp>
        <p:nvSpPr>
          <p:cNvPr id="2" name="Google Shape;285;p24">
            <a:extLst>
              <a:ext uri="{FF2B5EF4-FFF2-40B4-BE49-F238E27FC236}">
                <a16:creationId xmlns:a16="http://schemas.microsoft.com/office/drawing/2014/main" id="{4354D98E-E5B7-4283-95BB-14E0561085BB}"/>
              </a:ext>
            </a:extLst>
          </p:cNvPr>
          <p:cNvSpPr txBox="1">
            <a:spLocks noChangeArrowheads="1"/>
          </p:cNvSpPr>
          <p:nvPr/>
        </p:nvSpPr>
        <p:spPr bwMode="auto">
          <a:xfrm>
            <a:off x="1874872" y="3533330"/>
            <a:ext cx="239024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“Win/Win”</a:t>
            </a:r>
          </a:p>
          <a:p>
            <a:pPr algn="ctr" eaLnBrk="1" hangingPunct="1">
              <a:buClr>
                <a:srgbClr val="000099"/>
              </a:buClr>
              <a:buSzPts val="36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Equilibrium</a:t>
            </a:r>
            <a:endParaRPr lang="en-US" altLang="en-US" sz="1100" dirty="0"/>
          </a:p>
        </p:txBody>
      </p:sp>
    </p:spTree>
    <p:extLst>
      <p:ext uri="{BB962C8B-B14F-4D97-AF65-F5344CB8AC3E}">
        <p14:creationId xmlns:p14="http://schemas.microsoft.com/office/powerpoint/2010/main" val="324083283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4D258-E096-4A11-88F8-7068662C2A00}"/>
              </a:ext>
            </a:extLst>
          </p:cNvPr>
          <p:cNvSpPr>
            <a:spLocks noGrp="1"/>
          </p:cNvSpPr>
          <p:nvPr>
            <p:ph type="title"/>
          </p:nvPr>
        </p:nvSpPr>
        <p:spPr/>
        <p:txBody>
          <a:bodyPr>
            <a:normAutofit/>
          </a:bodyPr>
          <a:lstStyle/>
          <a:p>
            <a:r>
              <a:rPr lang="en-US" sz="3200" dirty="0"/>
              <a:t>Coordination More Likely to Succeed For Certain Market Conditions (“Structural” Factors)</a:t>
            </a:r>
          </a:p>
        </p:txBody>
      </p:sp>
      <p:sp>
        <p:nvSpPr>
          <p:cNvPr id="3" name="Content Placeholder 2">
            <a:extLst>
              <a:ext uri="{FF2B5EF4-FFF2-40B4-BE49-F238E27FC236}">
                <a16:creationId xmlns:a16="http://schemas.microsoft.com/office/drawing/2014/main" id="{5ADC8299-5CC8-4CCF-B160-9530F7DB46C0}"/>
              </a:ext>
            </a:extLst>
          </p:cNvPr>
          <p:cNvSpPr>
            <a:spLocks noGrp="1"/>
          </p:cNvSpPr>
          <p:nvPr>
            <p:ph sz="half" idx="1"/>
          </p:nvPr>
        </p:nvSpPr>
        <p:spPr>
          <a:xfrm>
            <a:off x="838200" y="1825625"/>
            <a:ext cx="5181600" cy="4667250"/>
          </a:xfrm>
          <a:ln>
            <a:solidFill>
              <a:schemeClr val="tx1">
                <a:lumMod val="85000"/>
                <a:lumOff val="15000"/>
              </a:schemeClr>
            </a:solidFill>
          </a:ln>
        </p:spPr>
        <p:txBody>
          <a:bodyPr>
            <a:normAutofit lnSpcReduction="10000"/>
          </a:bodyPr>
          <a:lstStyle/>
          <a:p>
            <a:pPr marL="0" indent="0">
              <a:buNone/>
            </a:pPr>
            <a:r>
              <a:rPr lang="en-US" sz="3000" u="sng" dirty="0"/>
              <a:t>Standard oligopoly checklist</a:t>
            </a:r>
          </a:p>
          <a:p>
            <a:pPr lvl="1"/>
            <a:r>
              <a:rPr lang="en-US" sz="2200" dirty="0"/>
              <a:t>Few firms</a:t>
            </a:r>
          </a:p>
          <a:p>
            <a:pPr lvl="1"/>
            <a:r>
              <a:rPr lang="en-US" sz="2200" dirty="0"/>
              <a:t>Product homogeneity</a:t>
            </a:r>
          </a:p>
          <a:p>
            <a:pPr lvl="1"/>
            <a:r>
              <a:rPr lang="en-US" sz="2200" dirty="0"/>
              <a:t>Simple products</a:t>
            </a:r>
          </a:p>
          <a:p>
            <a:pPr lvl="1"/>
            <a:r>
              <a:rPr lang="en-US" sz="2200" dirty="0"/>
              <a:t>Transparent prices </a:t>
            </a:r>
          </a:p>
          <a:p>
            <a:pPr lvl="1"/>
            <a:r>
              <a:rPr lang="en-US" sz="2200" dirty="0"/>
              <a:t>Open (public) transactions</a:t>
            </a:r>
          </a:p>
          <a:p>
            <a:pPr lvl="1"/>
            <a:r>
              <a:rPr lang="en-US" sz="2200" dirty="0"/>
              <a:t>Small transactions </a:t>
            </a:r>
          </a:p>
          <a:p>
            <a:pPr lvl="1"/>
            <a:r>
              <a:rPr lang="en-US" sz="2200" dirty="0"/>
              <a:t>Small buyers</a:t>
            </a:r>
          </a:p>
          <a:p>
            <a:pPr lvl="1"/>
            <a:r>
              <a:rPr lang="en-US" sz="2200" dirty="0"/>
              <a:t>Inelastic market demand</a:t>
            </a:r>
          </a:p>
          <a:p>
            <a:pPr lvl="1"/>
            <a:r>
              <a:rPr lang="en-US" sz="2200" dirty="0"/>
              <a:t>Barriers to entry</a:t>
            </a:r>
          </a:p>
          <a:p>
            <a:pPr lvl="1"/>
            <a:r>
              <a:rPr lang="en-US" sz="2200" dirty="0"/>
              <a:t>Stable demand</a:t>
            </a:r>
          </a:p>
        </p:txBody>
      </p:sp>
      <p:sp>
        <p:nvSpPr>
          <p:cNvPr id="4" name="Content Placeholder 3">
            <a:extLst>
              <a:ext uri="{FF2B5EF4-FFF2-40B4-BE49-F238E27FC236}">
                <a16:creationId xmlns:a16="http://schemas.microsoft.com/office/drawing/2014/main" id="{D7DE0906-A0F1-4174-B810-351BFCB399F9}"/>
              </a:ext>
            </a:extLst>
          </p:cNvPr>
          <p:cNvSpPr>
            <a:spLocks noGrp="1"/>
          </p:cNvSpPr>
          <p:nvPr>
            <p:ph sz="half" idx="2"/>
          </p:nvPr>
        </p:nvSpPr>
        <p:spPr>
          <a:xfrm>
            <a:off x="6172200" y="1825625"/>
            <a:ext cx="5181600" cy="4667250"/>
          </a:xfrm>
          <a:ln>
            <a:solidFill>
              <a:schemeClr val="tx1">
                <a:lumMod val="85000"/>
                <a:lumOff val="15000"/>
              </a:schemeClr>
            </a:solidFill>
          </a:ln>
        </p:spPr>
        <p:txBody>
          <a:bodyPr>
            <a:normAutofit lnSpcReduction="10000"/>
          </a:bodyPr>
          <a:lstStyle/>
          <a:p>
            <a:pPr marL="0" indent="0">
              <a:buNone/>
            </a:pPr>
            <a:r>
              <a:rPr lang="en-US" sz="3000" dirty="0"/>
              <a:t>              </a:t>
            </a:r>
            <a:r>
              <a:rPr lang="en-US" sz="3000" u="sng" dirty="0">
                <a:solidFill>
                  <a:srgbClr val="C00000"/>
                </a:solidFill>
              </a:rPr>
              <a:t>Commentary</a:t>
            </a:r>
          </a:p>
          <a:p>
            <a:pPr lvl="1"/>
            <a:r>
              <a:rPr lang="en-US" sz="2200" dirty="0"/>
              <a:t>Excess capacity is a mixed bag – greater incentive to cheat; greater ability to punish (recall ADM threat in Lysine)</a:t>
            </a:r>
          </a:p>
          <a:p>
            <a:pPr lvl="1"/>
            <a:r>
              <a:rPr lang="en-US" sz="2200" dirty="0"/>
              <a:t>Previous history of attempted collusion also suggests incentives to try again </a:t>
            </a:r>
          </a:p>
          <a:p>
            <a:pPr lvl="1"/>
            <a:r>
              <a:rPr lang="en-US" sz="2200" dirty="0"/>
              <a:t>If multiple market interaction, punishment can occur in a separate market</a:t>
            </a:r>
          </a:p>
          <a:p>
            <a:pPr lvl="1"/>
            <a:r>
              <a:rPr lang="en-US" sz="2200" dirty="0"/>
              <a:t>Numerous cartels have succeeded over long periods even with a large number of firms (e.g., vitamins)</a:t>
            </a:r>
            <a:br>
              <a:rPr lang="en-US" sz="1800" dirty="0"/>
            </a:br>
            <a:endParaRPr lang="en-US" sz="1800" dirty="0"/>
          </a:p>
          <a:p>
            <a:pPr marL="0" indent="0">
              <a:buNone/>
            </a:pPr>
            <a:endParaRPr lang="en-US" sz="2400" dirty="0"/>
          </a:p>
          <a:p>
            <a:pPr marL="0" indent="0">
              <a:buNone/>
            </a:pPr>
            <a:endParaRPr lang="en-US" dirty="0"/>
          </a:p>
        </p:txBody>
      </p:sp>
    </p:spTree>
    <p:extLst>
      <p:ext uri="{BB962C8B-B14F-4D97-AF65-F5344CB8AC3E}">
        <p14:creationId xmlns:p14="http://schemas.microsoft.com/office/powerpoint/2010/main" val="3244268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B5660C9-7AA4-44BD-9837-898B7C3FDA20}"/>
              </a:ext>
            </a:extLst>
          </p:cNvPr>
          <p:cNvGraphicFramePr>
            <a:graphicFrameLocks noGrp="1"/>
          </p:cNvGraphicFramePr>
          <p:nvPr>
            <p:extLst>
              <p:ext uri="{D42A27DB-BD31-4B8C-83A1-F6EECF244321}">
                <p14:modId xmlns:p14="http://schemas.microsoft.com/office/powerpoint/2010/main" val="2474412785"/>
              </p:ext>
            </p:extLst>
          </p:nvPr>
        </p:nvGraphicFramePr>
        <p:xfrm>
          <a:off x="1986757" y="1679645"/>
          <a:ext cx="6959600" cy="4938632"/>
        </p:xfrm>
        <a:graphic>
          <a:graphicData uri="http://schemas.openxmlformats.org/drawingml/2006/table">
            <a:tbl>
              <a:tblPr/>
              <a:tblGrid>
                <a:gridCol w="3479800">
                  <a:extLst>
                    <a:ext uri="{9D8B030D-6E8A-4147-A177-3AD203B41FA5}">
                      <a16:colId xmlns:a16="http://schemas.microsoft.com/office/drawing/2014/main" val="3723586447"/>
                    </a:ext>
                  </a:extLst>
                </a:gridCol>
                <a:gridCol w="3479800">
                  <a:extLst>
                    <a:ext uri="{9D8B030D-6E8A-4147-A177-3AD203B41FA5}">
                      <a16:colId xmlns:a16="http://schemas.microsoft.com/office/drawing/2014/main" val="678784553"/>
                    </a:ext>
                  </a:extLst>
                </a:gridCol>
              </a:tblGrid>
              <a:tr h="216845">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ctr" defTabSz="914400" rtl="0" eaLnBrk="1" fontAlgn="base" latinLnBrk="0" hangingPunct="1">
                        <a:lnSpc>
                          <a:spcPts val="1250"/>
                        </a:lnSpc>
                        <a:spcBef>
                          <a:spcPts val="200"/>
                        </a:spcBef>
                        <a:spcAft>
                          <a:spcPts val="0"/>
                        </a:spcAft>
                        <a:buClrTx/>
                        <a:buSzTx/>
                        <a:buFontTx/>
                        <a:buNone/>
                        <a:tabLst/>
                      </a:pPr>
                      <a:r>
                        <a:rPr kumimoji="0" lang="en-US" altLang="en-US" sz="1600" b="1" i="0" u="sng"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Facilitating</a:t>
                      </a:r>
                    </a:p>
                    <a:p>
                      <a:pPr marL="0" marR="0" lvl="0" indent="0" algn="ctr" defTabSz="914400" rtl="0" eaLnBrk="1" fontAlgn="base" latinLnBrk="0" hangingPunct="1">
                        <a:lnSpc>
                          <a:spcPts val="1250"/>
                        </a:lnSpc>
                        <a:spcBef>
                          <a:spcPts val="200"/>
                        </a:spcBef>
                        <a:spcAft>
                          <a:spcPts val="0"/>
                        </a:spcAft>
                        <a:buClrTx/>
                        <a:buSzTx/>
                        <a:buFontTx/>
                        <a:buNone/>
                        <a:tabLst/>
                      </a:pPr>
                      <a:endParaRPr kumimoji="0" lang="en-US" altLang="en-US" sz="16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ctr" defTabSz="914400" rtl="0" eaLnBrk="1" fontAlgn="base" latinLnBrk="0" hangingPunct="1">
                        <a:lnSpc>
                          <a:spcPts val="1250"/>
                        </a:lnSpc>
                        <a:spcBef>
                          <a:spcPts val="200"/>
                        </a:spcBef>
                        <a:spcAft>
                          <a:spcPts val="0"/>
                        </a:spcAft>
                        <a:buClrTx/>
                        <a:buSzTx/>
                        <a:buFontTx/>
                        <a:buNone/>
                        <a:tabLst/>
                      </a:pPr>
                      <a:r>
                        <a:rPr kumimoji="0" lang="en-US" altLang="en-US" sz="1600" b="1" i="0" u="sng"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Frustrating</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13628344"/>
                  </a:ext>
                </a:extLst>
              </a:tr>
              <a:tr h="297589">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Few firms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Many firms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80984844"/>
                  </a:ext>
                </a:extLst>
              </a:tr>
              <a:tr h="297589">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Product homogeneity</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Product heterogeneity</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602088957"/>
                  </a:ext>
                </a:extLst>
              </a:tr>
              <a:tr h="297589">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Simple products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Complex, changing products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296335040"/>
                  </a:ext>
                </a:extLst>
              </a:tr>
              <a:tr h="391397">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Public (open &amp; transparent) transactions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Private transactions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78855186"/>
                  </a:ext>
                </a:extLst>
              </a:tr>
              <a:tr h="297589">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Excess capacity (multiple firms)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Excess capacity (individual firm)</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500199374"/>
                  </a:ext>
                </a:extLst>
              </a:tr>
              <a:tr h="297589">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Predictable demand</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Unpredictable demand</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254529570"/>
                  </a:ext>
                </a:extLst>
              </a:tr>
              <a:tr h="297589">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Small transactions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“Lumpy” sales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742685262"/>
                  </a:ext>
                </a:extLst>
              </a:tr>
              <a:tr h="297589">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Small buyers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Large buyers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773253063"/>
                  </a:ext>
                </a:extLst>
              </a:tr>
              <a:tr h="297589">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Inelastic market demand</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240376645"/>
                  </a:ext>
                </a:extLst>
              </a:tr>
              <a:tr h="297589">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Low marginal costs relative to price</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224529643"/>
                  </a:ext>
                </a:extLst>
              </a:tr>
              <a:tr h="297589">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High customer switching costs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201928158"/>
                  </a:ext>
                </a:extLst>
              </a:tr>
              <a:tr h="297589">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Prior express collusion</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90511032"/>
                  </a:ext>
                </a:extLst>
              </a:tr>
              <a:tr h="297589">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Vertical integration</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553789124"/>
                  </a:ext>
                </a:extLst>
              </a:tr>
              <a:tr h="297589">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Font typeface="Arial" panose="020B0604020202020204" pitchFamily="34" charset="0"/>
                        <a:defRPr sz="2800">
                          <a:solidFill>
                            <a:schemeClr val="tx1"/>
                          </a:solidFill>
                          <a:latin typeface="Calibri Light" panose="020F0302020204030204" pitchFamily="34" charset="0"/>
                        </a:defRPr>
                      </a:lvl1pPr>
                      <a:lvl2pPr marL="742950" indent="-285750">
                        <a:spcBef>
                          <a:spcPct val="20000"/>
                        </a:spcBef>
                        <a:buFont typeface="Arial" panose="020B0604020202020204" pitchFamily="34" charset="0"/>
                        <a:defRPr sz="2400">
                          <a:solidFill>
                            <a:schemeClr val="tx1"/>
                          </a:solidFill>
                          <a:latin typeface="Calibri Light" panose="020F0302020204030204" pitchFamily="34" charset="0"/>
                        </a:defRPr>
                      </a:lvl2pPr>
                      <a:lvl3pPr marL="1143000" indent="-228600">
                        <a:spcBef>
                          <a:spcPct val="20000"/>
                        </a:spcBef>
                        <a:buFont typeface="Arial" panose="020B0604020202020204" pitchFamily="34" charset="0"/>
                        <a:defRPr sz="2000">
                          <a:solidFill>
                            <a:schemeClr val="tx1"/>
                          </a:solidFill>
                          <a:latin typeface="Calibri Light" panose="020F0302020204030204" pitchFamily="34" charset="0"/>
                        </a:defRPr>
                      </a:lvl3pPr>
                      <a:lvl4pPr marL="1600200" indent="-228600">
                        <a:spcBef>
                          <a:spcPct val="20000"/>
                        </a:spcBef>
                        <a:buFont typeface="Arial" panose="020B0604020202020204" pitchFamily="34" charset="0"/>
                        <a:defRPr>
                          <a:solidFill>
                            <a:schemeClr val="tx1"/>
                          </a:solidFill>
                          <a:latin typeface="Calibri Light" panose="020F0302020204030204" pitchFamily="34" charset="0"/>
                        </a:defRPr>
                      </a:lvl4pPr>
                      <a:lvl5pPr marL="2057400" indent="-228600">
                        <a:spcBef>
                          <a:spcPct val="20000"/>
                        </a:spcBef>
                        <a:buFont typeface="Arial" panose="020B0604020202020204" pitchFamily="34" charset="0"/>
                        <a:defRPr>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Light" panose="020F0302020204030204" pitchFamily="34" charset="0"/>
                        </a:defRPr>
                      </a:lvl9pPr>
                    </a:lstStyle>
                    <a:p>
                      <a:pPr marL="0" marR="0" lvl="0" indent="0" algn="l" defTabSz="914400" rtl="0" eaLnBrk="1" fontAlgn="base" latinLnBrk="0" hangingPunct="1">
                        <a:lnSpc>
                          <a:spcPct val="150000"/>
                        </a:lnSpc>
                        <a:spcBef>
                          <a:spcPts val="200"/>
                        </a:spcBef>
                        <a:spcAft>
                          <a:spcPts val="0"/>
                        </a:spcAft>
                        <a:buClrTx/>
                        <a:buSzTx/>
                        <a:buFontTx/>
                        <a:buNone/>
                        <a:tabLst/>
                      </a:pPr>
                      <a:r>
                        <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Sale of complementary products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661445537"/>
                  </a:ext>
                </a:extLst>
              </a:tr>
            </a:tbl>
          </a:graphicData>
        </a:graphic>
      </p:graphicFrame>
      <p:sp>
        <p:nvSpPr>
          <p:cNvPr id="47156" name="Rectangle 1">
            <a:extLst>
              <a:ext uri="{FF2B5EF4-FFF2-40B4-BE49-F238E27FC236}">
                <a16:creationId xmlns:a16="http://schemas.microsoft.com/office/drawing/2014/main" id="{4FB00627-8FDB-4E19-B165-E5E7BF07F147}"/>
              </a:ext>
            </a:extLst>
          </p:cNvPr>
          <p:cNvSpPr>
            <a:spLocks noChangeArrowheads="1"/>
          </p:cNvSpPr>
          <p:nvPr/>
        </p:nvSpPr>
        <p:spPr bwMode="auto">
          <a:xfrm>
            <a:off x="447040" y="66050"/>
            <a:ext cx="10039034"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2800" dirty="0">
                <a:latin typeface="Times New Roman" panose="02020603050405020304" pitchFamily="18" charset="0"/>
                <a:cs typeface="Times New Roman" panose="02020603050405020304" pitchFamily="18" charset="0"/>
              </a:rPr>
              <a:t>Casebook Figure 3–1:</a:t>
            </a:r>
          </a:p>
          <a:p>
            <a:pPr algn="ctr"/>
            <a:r>
              <a:rPr lang="en-US" altLang="en-US" sz="2800" dirty="0">
                <a:latin typeface="Times New Roman" panose="02020603050405020304" pitchFamily="18" charset="0"/>
                <a:cs typeface="Times New Roman" panose="02020603050405020304" pitchFamily="18" charset="0"/>
              </a:rPr>
              <a:t>Casebook Version (p.321)</a:t>
            </a:r>
          </a:p>
          <a:p>
            <a:pPr algn="ctr"/>
            <a:r>
              <a:rPr lang="en-US" altLang="en-US" sz="2800" dirty="0">
                <a:latin typeface="Times New Roman" panose="02020603050405020304" pitchFamily="18" charset="0"/>
                <a:cs typeface="Times New Roman" panose="02020603050405020304" pitchFamily="18" charset="0"/>
              </a:rPr>
              <a:t>Some Structural Factors Facilitating or Frustrating Coordination</a:t>
            </a:r>
          </a:p>
        </p:txBody>
      </p:sp>
      <p:sp>
        <p:nvSpPr>
          <p:cNvPr id="3" name="TextBox 2">
            <a:extLst>
              <a:ext uri="{FF2B5EF4-FFF2-40B4-BE49-F238E27FC236}">
                <a16:creationId xmlns:a16="http://schemas.microsoft.com/office/drawing/2014/main" id="{75F902F3-B9C5-4C8D-A687-27763CB3E7FE}"/>
              </a:ext>
            </a:extLst>
          </p:cNvPr>
          <p:cNvSpPr txBox="1"/>
          <p:nvPr/>
        </p:nvSpPr>
        <p:spPr>
          <a:xfrm>
            <a:off x="9393157" y="137170"/>
            <a:ext cx="2351803" cy="707886"/>
          </a:xfrm>
          <a:prstGeom prst="rect">
            <a:avLst/>
          </a:prstGeom>
          <a:noFill/>
          <a:ln w="38100">
            <a:solidFill>
              <a:srgbClr val="0070C0"/>
            </a:solidFill>
          </a:ln>
        </p:spPr>
        <p:txBody>
          <a:bodyPr wrap="square" rtlCol="0">
            <a:spAutoFit/>
          </a:bodyPr>
          <a:lstStyle/>
          <a:p>
            <a:r>
              <a:rPr lang="en-US" sz="2000" b="1" dirty="0">
                <a:solidFill>
                  <a:srgbClr val="0070C0"/>
                </a:solidFill>
              </a:rPr>
              <a:t>Casebook Table</a:t>
            </a:r>
          </a:p>
          <a:p>
            <a:r>
              <a:rPr lang="en-US" sz="2000" b="1" dirty="0">
                <a:solidFill>
                  <a:srgbClr val="0070C0"/>
                </a:solidFill>
              </a:rPr>
              <a:t>for reference</a:t>
            </a:r>
            <a:endParaRPr lang="en-US" sz="2000" b="1" i="1" dirty="0">
              <a:solidFill>
                <a:srgbClr val="0070C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Leniency Program is Another Factor (p. 324)</a:t>
            </a:r>
            <a:br>
              <a:rPr lang="en-US" sz="3200" dirty="0"/>
            </a:br>
            <a:r>
              <a:rPr lang="en-US" sz="3200" i="1" dirty="0">
                <a:solidFill>
                  <a:srgbClr val="C00000"/>
                </a:solidFill>
              </a:rPr>
              <a:t>Goal: Supercharge Prisoner’s Dilemma Incentive to Confess</a:t>
            </a:r>
          </a:p>
        </p:txBody>
      </p:sp>
      <p:sp>
        <p:nvSpPr>
          <p:cNvPr id="3" name="Content Placeholder 2"/>
          <p:cNvSpPr>
            <a:spLocks noGrp="1"/>
          </p:cNvSpPr>
          <p:nvPr>
            <p:ph idx="1"/>
          </p:nvPr>
        </p:nvSpPr>
        <p:spPr>
          <a:xfrm>
            <a:off x="604520" y="1690688"/>
            <a:ext cx="8255000" cy="4802187"/>
          </a:xfrm>
        </p:spPr>
        <p:txBody>
          <a:bodyPr>
            <a:normAutofit fontScale="92500" lnSpcReduction="20000"/>
          </a:bodyPr>
          <a:lstStyle/>
          <a:p>
            <a:r>
              <a:rPr lang="en-US" dirty="0"/>
              <a:t>Goals</a:t>
            </a:r>
          </a:p>
          <a:p>
            <a:pPr lvl="1"/>
            <a:r>
              <a:rPr lang="en-US" dirty="0"/>
              <a:t>Facilitate detection of cartels</a:t>
            </a:r>
          </a:p>
          <a:p>
            <a:pPr lvl="1"/>
            <a:r>
              <a:rPr lang="en-US" dirty="0"/>
              <a:t>Facilitate cartel instability and breakdown</a:t>
            </a:r>
          </a:p>
          <a:p>
            <a:pPr lvl="1"/>
            <a:r>
              <a:rPr lang="en-US" dirty="0"/>
              <a:t>Deter cartel formation?</a:t>
            </a:r>
          </a:p>
          <a:p>
            <a:r>
              <a:rPr lang="en-US" dirty="0"/>
              <a:t>Mechanism and Provisions: </a:t>
            </a:r>
          </a:p>
          <a:p>
            <a:pPr lvl="1"/>
            <a:r>
              <a:rPr lang="en-US" i="1" dirty="0">
                <a:solidFill>
                  <a:srgbClr val="C00000"/>
                </a:solidFill>
              </a:rPr>
              <a:t>Incentivize a conspirator to “rat out” the cartel</a:t>
            </a:r>
          </a:p>
          <a:p>
            <a:pPr lvl="1"/>
            <a:r>
              <a:rPr lang="en-US" dirty="0"/>
              <a:t>Offer immunity from criminal prosecution in return for cooperation</a:t>
            </a:r>
          </a:p>
          <a:p>
            <a:pPr lvl="1"/>
            <a:r>
              <a:rPr lang="en-US" dirty="0"/>
              <a:t>Offer reduced exposure to civil liability</a:t>
            </a:r>
          </a:p>
          <a:p>
            <a:r>
              <a:rPr lang="en-US" dirty="0"/>
              <a:t>Illustrative example</a:t>
            </a:r>
          </a:p>
          <a:p>
            <a:pPr lvl="1"/>
            <a:r>
              <a:rPr lang="en-US" dirty="0"/>
              <a:t>Rhone </a:t>
            </a:r>
            <a:r>
              <a:rPr lang="en-US" dirty="0" err="1"/>
              <a:t>Polenc</a:t>
            </a:r>
            <a:r>
              <a:rPr lang="en-US" dirty="0"/>
              <a:t> ratted out Vitamins cartel</a:t>
            </a:r>
          </a:p>
          <a:p>
            <a:r>
              <a:rPr lang="en-US" dirty="0"/>
              <a:t>Success and failure: </a:t>
            </a:r>
          </a:p>
          <a:p>
            <a:pPr lvl="1"/>
            <a:r>
              <a:rPr lang="en-US" dirty="0"/>
              <a:t>Leniency program has spread around the world</a:t>
            </a:r>
          </a:p>
          <a:p>
            <a:pPr lvl="1"/>
            <a:r>
              <a:rPr lang="en-US" dirty="0"/>
              <a:t>But, cartels continue to form and function for long periods</a:t>
            </a:r>
          </a:p>
        </p:txBody>
      </p:sp>
      <p:sp>
        <p:nvSpPr>
          <p:cNvPr id="4" name="Slide Number Placeholder 3"/>
          <p:cNvSpPr>
            <a:spLocks noGrp="1"/>
          </p:cNvSpPr>
          <p:nvPr>
            <p:ph type="sldNum" sz="quarter" idx="12"/>
          </p:nvPr>
        </p:nvSpPr>
        <p:spPr/>
        <p:txBody>
          <a:bodyPr/>
          <a:lstStyle/>
          <a:p>
            <a:fld id="{53059169-D310-4D79-83BC-9AFBAB05B9AD}" type="slidenum">
              <a:rPr lang="en-US" smtClean="0"/>
              <a:t>13</a:t>
            </a:fld>
            <a:endParaRPr lang="en-US"/>
          </a:p>
        </p:txBody>
      </p:sp>
    </p:spTree>
    <p:extLst>
      <p:ext uri="{BB962C8B-B14F-4D97-AF65-F5344CB8AC3E}">
        <p14:creationId xmlns:p14="http://schemas.microsoft.com/office/powerpoint/2010/main" val="692834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2B8D4-FD41-4A2C-B5A9-A588B3DADE4D}"/>
              </a:ext>
            </a:extLst>
          </p:cNvPr>
          <p:cNvSpPr>
            <a:spLocks noGrp="1"/>
          </p:cNvSpPr>
          <p:nvPr>
            <p:ph type="title"/>
          </p:nvPr>
        </p:nvSpPr>
        <p:spPr/>
        <p:txBody>
          <a:bodyPr>
            <a:normAutofit/>
          </a:bodyPr>
          <a:lstStyle/>
          <a:p>
            <a:r>
              <a:rPr lang="en-US" sz="3200" dirty="0"/>
              <a:t>“Market Indicia” of Successful Coordination (Win/Win)</a:t>
            </a:r>
          </a:p>
        </p:txBody>
      </p:sp>
      <p:sp>
        <p:nvSpPr>
          <p:cNvPr id="3" name="Content Placeholder 2">
            <a:extLst>
              <a:ext uri="{FF2B5EF4-FFF2-40B4-BE49-F238E27FC236}">
                <a16:creationId xmlns:a16="http://schemas.microsoft.com/office/drawing/2014/main" id="{A1083641-4AE6-4D2F-A4CC-9448BEC84F97}"/>
              </a:ext>
            </a:extLst>
          </p:cNvPr>
          <p:cNvSpPr>
            <a:spLocks noGrp="1"/>
          </p:cNvSpPr>
          <p:nvPr>
            <p:ph idx="1"/>
          </p:nvPr>
        </p:nvSpPr>
        <p:spPr>
          <a:xfrm>
            <a:off x="838200" y="1480184"/>
            <a:ext cx="10515600" cy="4900295"/>
          </a:xfrm>
        </p:spPr>
        <p:txBody>
          <a:bodyPr>
            <a:normAutofit fontScale="77500" lnSpcReduction="20000"/>
          </a:bodyPr>
          <a:lstStyle/>
          <a:p>
            <a:pPr lvl="0"/>
            <a:r>
              <a:rPr lang="en-US" dirty="0">
                <a:solidFill>
                  <a:srgbClr val="C00000"/>
                </a:solidFill>
              </a:rPr>
              <a:t>Market Performance Indicia</a:t>
            </a:r>
          </a:p>
          <a:p>
            <a:pPr lvl="1"/>
            <a:r>
              <a:rPr lang="en-US" dirty="0"/>
              <a:t>Sticky (rigid) prices despite significant changes in supply/demand </a:t>
            </a:r>
          </a:p>
          <a:p>
            <a:pPr lvl="1"/>
            <a:r>
              <a:rPr lang="en-US" dirty="0"/>
              <a:t>Cycles of high prices interrupted by price wars and then sudden price increases back to high levels.</a:t>
            </a:r>
          </a:p>
          <a:p>
            <a:pPr lvl="1"/>
            <a:r>
              <a:rPr lang="en-US" dirty="0"/>
              <a:t>Lockstep price changes</a:t>
            </a:r>
          </a:p>
          <a:p>
            <a:pPr lvl="1"/>
            <a:r>
              <a:rPr lang="en-US" dirty="0"/>
              <a:t>Identical prices in wholesale markets with non-published prices</a:t>
            </a:r>
          </a:p>
          <a:p>
            <a:pPr lvl="1"/>
            <a:r>
              <a:rPr lang="en-US" dirty="0"/>
              <a:t>Combination of high prices and excess capacity </a:t>
            </a:r>
          </a:p>
          <a:p>
            <a:pPr lvl="1"/>
            <a:r>
              <a:rPr lang="en-US" dirty="0"/>
              <a:t>Prices unrelated to costs </a:t>
            </a:r>
          </a:p>
          <a:p>
            <a:pPr lvl="1"/>
            <a:r>
              <a:rPr lang="en-US" dirty="0"/>
              <a:t>High prices and low marginal costs for undifferentiated products</a:t>
            </a:r>
          </a:p>
          <a:p>
            <a:pPr lvl="1"/>
            <a:r>
              <a:rPr lang="en-US" dirty="0"/>
              <a:t>Stable market shares</a:t>
            </a:r>
          </a:p>
          <a:p>
            <a:pPr lvl="1"/>
            <a:r>
              <a:rPr lang="en-US" dirty="0"/>
              <a:t>Systematic price discrimination against customers with more inelastic demand, despite the lack of a monopoly.</a:t>
            </a:r>
          </a:p>
          <a:p>
            <a:pPr lvl="1"/>
            <a:r>
              <a:rPr lang="en-US" dirty="0"/>
              <a:t>High profits (</a:t>
            </a:r>
            <a:r>
              <a:rPr lang="en-US" i="1" dirty="0"/>
              <a:t>but</a:t>
            </a:r>
            <a:r>
              <a:rPr lang="en-US" dirty="0"/>
              <a:t> note that firms often collude during recessions to cushion the fall, or out of desperation)</a:t>
            </a:r>
          </a:p>
          <a:p>
            <a:pPr lvl="1"/>
            <a:r>
              <a:rPr lang="en-US" dirty="0"/>
              <a:t>Successful entry by high cost entrants</a:t>
            </a:r>
          </a:p>
          <a:p>
            <a:r>
              <a:rPr lang="en-US" dirty="0">
                <a:solidFill>
                  <a:srgbClr val="C00000"/>
                </a:solidFill>
              </a:rPr>
              <a:t>But do these factors prove an illegal agreement under Section 1.  What if mere “recognition of interdependence” plus “unilateral conduct” lead to these outcomes? </a:t>
            </a:r>
            <a:endParaRPr lang="en-US" sz="2600" i="1" dirty="0"/>
          </a:p>
          <a:p>
            <a:endParaRPr lang="en-US" dirty="0"/>
          </a:p>
        </p:txBody>
      </p:sp>
    </p:spTree>
    <p:extLst>
      <p:ext uri="{BB962C8B-B14F-4D97-AF65-F5344CB8AC3E}">
        <p14:creationId xmlns:p14="http://schemas.microsoft.com/office/powerpoint/2010/main" val="33935916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D8340-34B7-4838-9082-7BF2ABB93DDF}"/>
              </a:ext>
            </a:extLst>
          </p:cNvPr>
          <p:cNvSpPr>
            <a:spLocks noGrp="1"/>
          </p:cNvSpPr>
          <p:nvPr>
            <p:ph type="title"/>
          </p:nvPr>
        </p:nvSpPr>
        <p:spPr/>
        <p:txBody>
          <a:bodyPr>
            <a:normAutofit/>
          </a:bodyPr>
          <a:lstStyle/>
          <a:p>
            <a:r>
              <a:rPr lang="en-US" sz="3600" dirty="0"/>
              <a:t>The Evolution of the Section 1 Agreement Requirement</a:t>
            </a:r>
          </a:p>
        </p:txBody>
      </p:sp>
      <p:sp>
        <p:nvSpPr>
          <p:cNvPr id="3" name="Text Placeholder 2">
            <a:extLst>
              <a:ext uri="{FF2B5EF4-FFF2-40B4-BE49-F238E27FC236}">
                <a16:creationId xmlns:a16="http://schemas.microsoft.com/office/drawing/2014/main" id="{0400F729-C015-4B4B-AEEF-0EBFD60955F8}"/>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23943699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fld id="{C8214B59-E207-4DAF-9A83-F79FE4574703}" type="datetime4">
              <a:rPr lang="en-US" smtClean="0"/>
              <a:t>April 30, 2023</a:t>
            </a:fld>
            <a:endParaRPr lang="en-US" altLang="en-US">
              <a:solidFill>
                <a:schemeClr val="bg2"/>
              </a:solidFill>
            </a:endParaRPr>
          </a:p>
        </p:txBody>
      </p:sp>
      <p:sp>
        <p:nvSpPr>
          <p:cNvPr id="6" name="Slide Number Placeholder 5"/>
          <p:cNvSpPr>
            <a:spLocks noGrp="1"/>
          </p:cNvSpPr>
          <p:nvPr>
            <p:ph type="sldNum" sz="quarter" idx="12"/>
          </p:nvPr>
        </p:nvSpPr>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fld id="{B30FB982-27C0-475A-9F04-C75840AC1456}" type="slidenum">
              <a:rPr lang="en-US" altLang="en-US" sz="1400">
                <a:solidFill>
                  <a:srgbClr val="000066"/>
                </a:solidFill>
                <a:latin typeface="Arial" panose="020B0604020202020204" pitchFamily="34" charset="0"/>
              </a:rPr>
              <a:pPr/>
              <a:t>16</a:t>
            </a:fld>
            <a:endParaRPr lang="en-US" altLang="en-US" sz="1400">
              <a:solidFill>
                <a:srgbClr val="000066"/>
              </a:solidFill>
              <a:latin typeface="Arial" panose="020B0604020202020204" pitchFamily="34" charset="0"/>
            </a:endParaRPr>
          </a:p>
        </p:txBody>
      </p:sp>
      <p:sp>
        <p:nvSpPr>
          <p:cNvPr id="4101" name="Rectangle 2"/>
          <p:cNvSpPr>
            <a:spLocks noGrp="1" noChangeArrowheads="1"/>
          </p:cNvSpPr>
          <p:nvPr>
            <p:ph type="title"/>
          </p:nvPr>
        </p:nvSpPr>
        <p:spPr/>
        <p:txBody>
          <a:bodyPr>
            <a:normAutofit/>
          </a:bodyPr>
          <a:lstStyle/>
          <a:p>
            <a:r>
              <a:rPr lang="en-US" sz="3200" dirty="0"/>
              <a:t>Sherman Act Sec. 1</a:t>
            </a:r>
          </a:p>
        </p:txBody>
      </p:sp>
      <p:sp>
        <p:nvSpPr>
          <p:cNvPr id="4102" name="Rectangle 3"/>
          <p:cNvSpPr>
            <a:spLocks noGrp="1" noChangeArrowheads="1"/>
          </p:cNvSpPr>
          <p:nvPr>
            <p:ph type="body" idx="1"/>
          </p:nvPr>
        </p:nvSpPr>
        <p:spPr/>
        <p:txBody>
          <a:bodyPr/>
          <a:lstStyle/>
          <a:p>
            <a:r>
              <a:rPr lang="en-US" dirty="0">
                <a:solidFill>
                  <a:schemeClr val="tx1"/>
                </a:solidFill>
              </a:rPr>
              <a:t>Every</a:t>
            </a:r>
          </a:p>
          <a:p>
            <a:pPr lvl="1"/>
            <a:r>
              <a:rPr lang="en-US" b="1" dirty="0">
                <a:solidFill>
                  <a:schemeClr val="tx1"/>
                </a:solidFill>
                <a:highlight>
                  <a:srgbClr val="FFFF00"/>
                </a:highlight>
              </a:rPr>
              <a:t>contract, combination in the form of trust or otherwise, or conspiracy,</a:t>
            </a:r>
          </a:p>
          <a:p>
            <a:pPr lvl="1"/>
            <a:r>
              <a:rPr lang="en-US" dirty="0">
                <a:solidFill>
                  <a:schemeClr val="tx1"/>
                </a:solidFill>
              </a:rPr>
              <a:t>in restraint of trade or commerce</a:t>
            </a:r>
          </a:p>
          <a:p>
            <a:pPr lvl="1"/>
            <a:r>
              <a:rPr lang="en-US" dirty="0">
                <a:solidFill>
                  <a:schemeClr val="tx1"/>
                </a:solidFill>
              </a:rPr>
              <a:t>among the several States, or with foreign nations,</a:t>
            </a:r>
          </a:p>
          <a:p>
            <a:pPr lvl="1"/>
            <a:r>
              <a:rPr lang="en-US" dirty="0">
                <a:solidFill>
                  <a:schemeClr val="tx1"/>
                </a:solidFill>
              </a:rPr>
              <a:t>is declared to be illegal</a:t>
            </a:r>
          </a:p>
          <a:p>
            <a:pPr lvl="1"/>
            <a:endParaRPr lang="en-US" dirty="0"/>
          </a:p>
          <a:p>
            <a:r>
              <a:rPr lang="en-US" b="1" dirty="0">
                <a:solidFill>
                  <a:srgbClr val="C00000"/>
                </a:solidFill>
              </a:rPr>
              <a:t>The Question: What comprises an “agreement” or “conspiracy” </a:t>
            </a:r>
            <a:r>
              <a:rPr lang="en-US" b="1" i="1" dirty="0">
                <a:solidFill>
                  <a:srgbClr val="C00000"/>
                </a:solidFill>
              </a:rPr>
              <a:t>absent a formal contract or clear agreement</a:t>
            </a:r>
            <a:r>
              <a:rPr lang="en-US" b="1" dirty="0">
                <a:solidFill>
                  <a:srgbClr val="C00000"/>
                </a:solidFill>
              </a:rPr>
              <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D2154-51DD-4A02-90E7-7A25516CE7AE}"/>
              </a:ext>
            </a:extLst>
          </p:cNvPr>
          <p:cNvSpPr>
            <a:spLocks noGrp="1"/>
          </p:cNvSpPr>
          <p:nvPr>
            <p:ph type="title"/>
          </p:nvPr>
        </p:nvSpPr>
        <p:spPr>
          <a:xfrm>
            <a:off x="640080" y="365125"/>
            <a:ext cx="10713720" cy="1325563"/>
          </a:xfrm>
        </p:spPr>
        <p:txBody>
          <a:bodyPr>
            <a:normAutofit/>
          </a:bodyPr>
          <a:lstStyle/>
          <a:p>
            <a:r>
              <a:rPr lang="en-US" sz="3200" dirty="0"/>
              <a:t>More Generally, When Can a Section 1 Agreement Be Inferred?</a:t>
            </a:r>
          </a:p>
        </p:txBody>
      </p:sp>
      <p:sp>
        <p:nvSpPr>
          <p:cNvPr id="3" name="Content Placeholder 2">
            <a:extLst>
              <a:ext uri="{FF2B5EF4-FFF2-40B4-BE49-F238E27FC236}">
                <a16:creationId xmlns:a16="http://schemas.microsoft.com/office/drawing/2014/main" id="{C45C9912-3AFA-4FB4-A3D0-1B6323750D46}"/>
              </a:ext>
            </a:extLst>
          </p:cNvPr>
          <p:cNvSpPr>
            <a:spLocks noGrp="1"/>
          </p:cNvSpPr>
          <p:nvPr>
            <p:ph idx="1"/>
          </p:nvPr>
        </p:nvSpPr>
        <p:spPr>
          <a:xfrm>
            <a:off x="470555" y="1690687"/>
            <a:ext cx="10515600" cy="4802187"/>
          </a:xfrm>
        </p:spPr>
        <p:txBody>
          <a:bodyPr>
            <a:normAutofit/>
          </a:bodyPr>
          <a:lstStyle/>
          <a:p>
            <a:r>
              <a:rPr lang="en-US" dirty="0"/>
              <a:t>Can conspiracy be </a:t>
            </a:r>
            <a:r>
              <a:rPr lang="en-US" i="1" dirty="0">
                <a:solidFill>
                  <a:srgbClr val="C00000"/>
                </a:solidFill>
              </a:rPr>
              <a:t>inferred </a:t>
            </a:r>
            <a:r>
              <a:rPr lang="en-US" dirty="0"/>
              <a:t>absent direct evidence of covert communications and formal agreement?</a:t>
            </a:r>
          </a:p>
          <a:p>
            <a:pPr lvl="1"/>
            <a:r>
              <a:rPr lang="en-US" dirty="0"/>
              <a:t>Are the price increases </a:t>
            </a:r>
            <a:r>
              <a:rPr lang="en-US" i="1" dirty="0">
                <a:solidFill>
                  <a:srgbClr val="C00000"/>
                </a:solidFill>
              </a:rPr>
              <a:t>by themselves proof </a:t>
            </a:r>
            <a:r>
              <a:rPr lang="en-US" dirty="0"/>
              <a:t>of an agreement?</a:t>
            </a:r>
          </a:p>
          <a:p>
            <a:pPr lvl="1"/>
            <a:r>
              <a:rPr lang="en-US" dirty="0"/>
              <a:t>Is the type of evidence in the airline problem </a:t>
            </a:r>
            <a:r>
              <a:rPr lang="en-US" i="1" dirty="0">
                <a:solidFill>
                  <a:srgbClr val="C00000"/>
                </a:solidFill>
              </a:rPr>
              <a:t>sufficient evidence to find an agreement</a:t>
            </a:r>
            <a:r>
              <a:rPr lang="en-US" dirty="0"/>
              <a:t>?  </a:t>
            </a:r>
          </a:p>
          <a:p>
            <a:pPr lvl="1"/>
            <a:r>
              <a:rPr lang="en-US" dirty="0"/>
              <a:t>If this is not sufficient evidence, </a:t>
            </a:r>
            <a:r>
              <a:rPr lang="en-US" dirty="0">
                <a:solidFill>
                  <a:srgbClr val="C00000"/>
                </a:solidFill>
              </a:rPr>
              <a:t>what else </a:t>
            </a:r>
            <a:r>
              <a:rPr lang="en-US" dirty="0"/>
              <a:t>would be required?</a:t>
            </a:r>
          </a:p>
          <a:p>
            <a:pPr lvl="1"/>
            <a:r>
              <a:rPr lang="en-US" dirty="0"/>
              <a:t>Is a public </a:t>
            </a:r>
            <a:r>
              <a:rPr lang="en-US" dirty="0">
                <a:solidFill>
                  <a:srgbClr val="C00000"/>
                </a:solidFill>
              </a:rPr>
              <a:t>“invitation to collude” plus “price increases” </a:t>
            </a:r>
            <a:r>
              <a:rPr lang="en-US" dirty="0"/>
              <a:t>proof of an agreement?</a:t>
            </a:r>
          </a:p>
          <a:p>
            <a:r>
              <a:rPr lang="en-US" dirty="0">
                <a:solidFill>
                  <a:srgbClr val="C00000"/>
                </a:solidFill>
              </a:rPr>
              <a:t>As we will see, the law does not make it easy for the plaintiff to infer a conspiracy</a:t>
            </a:r>
          </a:p>
        </p:txBody>
      </p:sp>
    </p:spTree>
    <p:extLst>
      <p:ext uri="{BB962C8B-B14F-4D97-AF65-F5344CB8AC3E}">
        <p14:creationId xmlns:p14="http://schemas.microsoft.com/office/powerpoint/2010/main" val="36116141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6AB2A-6D35-4CD4-998D-6343E86CD0F2}"/>
              </a:ext>
            </a:extLst>
          </p:cNvPr>
          <p:cNvSpPr>
            <a:spLocks noGrp="1"/>
          </p:cNvSpPr>
          <p:nvPr>
            <p:ph type="title"/>
          </p:nvPr>
        </p:nvSpPr>
        <p:spPr/>
        <p:txBody>
          <a:bodyPr>
            <a:normAutofit/>
          </a:bodyPr>
          <a:lstStyle/>
          <a:p>
            <a:r>
              <a:rPr lang="en-US" sz="3200" dirty="0"/>
              <a:t>An Easier Case? </a:t>
            </a:r>
            <a:br>
              <a:rPr lang="en-US" sz="3200" dirty="0"/>
            </a:br>
            <a:r>
              <a:rPr lang="en-US" sz="3200" dirty="0"/>
              <a:t>U.S. v. Foley (4th Cir. 1979) (p.363) </a:t>
            </a:r>
            <a:r>
              <a:rPr lang="en-US" sz="2400" i="1" dirty="0"/>
              <a:t>(Optional Reading)</a:t>
            </a:r>
          </a:p>
        </p:txBody>
      </p:sp>
      <p:sp>
        <p:nvSpPr>
          <p:cNvPr id="3" name="Content Placeholder 2">
            <a:extLst>
              <a:ext uri="{FF2B5EF4-FFF2-40B4-BE49-F238E27FC236}">
                <a16:creationId xmlns:a16="http://schemas.microsoft.com/office/drawing/2014/main" id="{9D855FDB-65A0-4047-99BD-B9810388529E}"/>
              </a:ext>
            </a:extLst>
          </p:cNvPr>
          <p:cNvSpPr>
            <a:spLocks noGrp="1"/>
          </p:cNvSpPr>
          <p:nvPr>
            <p:ph idx="1"/>
          </p:nvPr>
        </p:nvSpPr>
        <p:spPr>
          <a:xfrm>
            <a:off x="632717" y="1690688"/>
            <a:ext cx="10515600" cy="4351338"/>
          </a:xfrm>
        </p:spPr>
        <p:txBody>
          <a:bodyPr>
            <a:normAutofit fontScale="92500" lnSpcReduction="20000"/>
          </a:bodyPr>
          <a:lstStyle/>
          <a:p>
            <a:r>
              <a:rPr lang="en-US" dirty="0"/>
              <a:t>Facts </a:t>
            </a:r>
          </a:p>
          <a:p>
            <a:pPr lvl="1"/>
            <a:r>
              <a:rPr lang="en-US" dirty="0"/>
              <a:t>Local (DC suburban) realtors attempt to raise commission rate from 6% to 7%</a:t>
            </a:r>
          </a:p>
          <a:p>
            <a:pPr lvl="1"/>
            <a:r>
              <a:rPr lang="en-US" dirty="0"/>
              <a:t>Previous failure to get to 7%</a:t>
            </a:r>
          </a:p>
          <a:p>
            <a:pPr lvl="1"/>
            <a:r>
              <a:rPr lang="en-US" dirty="0"/>
              <a:t>Dinner party of 9 leading realtors to discuss market conditions</a:t>
            </a:r>
          </a:p>
          <a:p>
            <a:pPr lvl="1"/>
            <a:r>
              <a:rPr lang="en-US" dirty="0"/>
              <a:t>After dinner, Foley announces that his company will raise to 7%, and others “seemed” to concur, but no handshake deal</a:t>
            </a:r>
          </a:p>
          <a:p>
            <a:r>
              <a:rPr lang="en-US" dirty="0"/>
              <a:t>Various communications after the dinner</a:t>
            </a:r>
          </a:p>
          <a:p>
            <a:pPr lvl="1"/>
            <a:r>
              <a:rPr lang="en-US" dirty="0">
                <a:solidFill>
                  <a:srgbClr val="C00000"/>
                </a:solidFill>
              </a:rPr>
              <a:t>Realtors start to raise commission rates </a:t>
            </a:r>
          </a:p>
          <a:p>
            <a:pPr lvl="1"/>
            <a:r>
              <a:rPr lang="en-US" dirty="0">
                <a:solidFill>
                  <a:srgbClr val="C00000"/>
                </a:solidFill>
              </a:rPr>
              <a:t>Notes and phone calls occurred to complain and about those who did not go along strongly</a:t>
            </a:r>
          </a:p>
          <a:p>
            <a:pPr lvl="1"/>
            <a:r>
              <a:rPr lang="en-US" dirty="0"/>
              <a:t>Commission rate did rise for most house listings</a:t>
            </a:r>
          </a:p>
          <a:p>
            <a:pPr lvl="1"/>
            <a:r>
              <a:rPr lang="en-US" dirty="0"/>
              <a:t>In this market, realtors must cooperate among themselves in selling houses, </a:t>
            </a:r>
            <a:r>
              <a:rPr lang="en-US" dirty="0">
                <a:solidFill>
                  <a:srgbClr val="C00000"/>
                </a:solidFill>
              </a:rPr>
              <a:t>so can punish a cheater by disfavoring the houses it is selling</a:t>
            </a:r>
            <a:r>
              <a:rPr lang="en-US" dirty="0"/>
              <a:t> </a:t>
            </a:r>
          </a:p>
          <a:p>
            <a:r>
              <a:rPr lang="en-US" dirty="0"/>
              <a:t>Court says evidence sufficient to find agreement </a:t>
            </a:r>
          </a:p>
          <a:p>
            <a:endParaRPr lang="en-US" dirty="0"/>
          </a:p>
        </p:txBody>
      </p:sp>
    </p:spTree>
    <p:extLst>
      <p:ext uri="{BB962C8B-B14F-4D97-AF65-F5344CB8AC3E}">
        <p14:creationId xmlns:p14="http://schemas.microsoft.com/office/powerpoint/2010/main" val="28336226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307B1-D4D3-4267-BC44-F9B8F237A08C}"/>
              </a:ext>
            </a:extLst>
          </p:cNvPr>
          <p:cNvSpPr>
            <a:spLocks noGrp="1"/>
          </p:cNvSpPr>
          <p:nvPr>
            <p:ph type="title"/>
          </p:nvPr>
        </p:nvSpPr>
        <p:spPr/>
        <p:txBody>
          <a:bodyPr>
            <a:normAutofit/>
          </a:bodyPr>
          <a:lstStyle/>
          <a:p>
            <a:pPr algn="ctr"/>
            <a:r>
              <a:rPr lang="en-US" sz="3200" dirty="0"/>
              <a:t>Quick Overview of Current Law</a:t>
            </a:r>
          </a:p>
        </p:txBody>
      </p:sp>
      <p:sp>
        <p:nvSpPr>
          <p:cNvPr id="3" name="Text Placeholder 2">
            <a:extLst>
              <a:ext uri="{FF2B5EF4-FFF2-40B4-BE49-F238E27FC236}">
                <a16:creationId xmlns:a16="http://schemas.microsoft.com/office/drawing/2014/main" id="{57C8D59D-ED92-49C3-9820-04F43526B291}"/>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3646536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Box 1">
            <a:extLst>
              <a:ext uri="{FF2B5EF4-FFF2-40B4-BE49-F238E27FC236}">
                <a16:creationId xmlns:a16="http://schemas.microsoft.com/office/drawing/2014/main" id="{F77C6AA9-94DA-4A83-88AC-098BB4738BC4}"/>
              </a:ext>
            </a:extLst>
          </p:cNvPr>
          <p:cNvSpPr txBox="1">
            <a:spLocks noChangeArrowheads="1"/>
          </p:cNvSpPr>
          <p:nvPr/>
        </p:nvSpPr>
        <p:spPr bwMode="auto">
          <a:xfrm>
            <a:off x="2797775" y="838201"/>
            <a:ext cx="640912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altLang="en-US" sz="3200" dirty="0">
                <a:latin typeface="Times New Roman" panose="02020603050405020304" pitchFamily="18" charset="0"/>
                <a:cs typeface="Times New Roman" panose="02020603050405020304" pitchFamily="18" charset="0"/>
              </a:rPr>
              <a:t>The Modern Economics of Collusion:</a:t>
            </a:r>
          </a:p>
          <a:p>
            <a:pPr algn="ctr"/>
            <a:r>
              <a:rPr lang="en-US" altLang="en-US" sz="3200" dirty="0">
                <a:latin typeface="Times New Roman" panose="02020603050405020304" pitchFamily="18" charset="0"/>
                <a:cs typeface="Times New Roman" panose="02020603050405020304" pitchFamily="18" charset="0"/>
              </a:rPr>
              <a:t>Recall from </a:t>
            </a:r>
            <a:r>
              <a:rPr lang="en-US" altLang="en-US" sz="3200" i="1" dirty="0">
                <a:latin typeface="Times New Roman" panose="02020603050405020304" pitchFamily="18" charset="0"/>
                <a:cs typeface="Times New Roman" panose="02020603050405020304" pitchFamily="18" charset="0"/>
              </a:rPr>
              <a:t>Lysine </a:t>
            </a:r>
            <a:r>
              <a:rPr lang="en-US" altLang="en-US" sz="3200" dirty="0">
                <a:latin typeface="Times New Roman" panose="02020603050405020304" pitchFamily="18" charset="0"/>
                <a:cs typeface="Times New Roman" panose="02020603050405020304" pitchFamily="18" charset="0"/>
              </a:rPr>
              <a:t>Discussion</a:t>
            </a:r>
          </a:p>
        </p:txBody>
      </p:sp>
      <p:sp>
        <p:nvSpPr>
          <p:cNvPr id="3" name="TextBox 2">
            <a:extLst>
              <a:ext uri="{FF2B5EF4-FFF2-40B4-BE49-F238E27FC236}">
                <a16:creationId xmlns:a16="http://schemas.microsoft.com/office/drawing/2014/main" id="{4CBB848F-90AA-4353-ABB1-6ECB67F4ED56}"/>
              </a:ext>
            </a:extLst>
          </p:cNvPr>
          <p:cNvSpPr txBox="1"/>
          <p:nvPr/>
        </p:nvSpPr>
        <p:spPr>
          <a:xfrm>
            <a:off x="2355956" y="2274838"/>
            <a:ext cx="7249213" cy="2862322"/>
          </a:xfrm>
          <a:prstGeom prst="rect">
            <a:avLst/>
          </a:prstGeom>
          <a:noFill/>
          <a:ln>
            <a:solidFill>
              <a:schemeClr val="tx1"/>
            </a:solidFill>
          </a:ln>
        </p:spPr>
        <p:txBody>
          <a:bodyPr wrap="square">
            <a:spAutoFit/>
          </a:bodyPr>
          <a:lstStyle/>
          <a:p>
            <a:pPr algn="ctr">
              <a:defRPr/>
            </a:pPr>
            <a:r>
              <a:rPr lang="en-US" sz="2000" u="sng" dirty="0">
                <a:latin typeface="Times New Roman" charset="0"/>
                <a:ea typeface="Times New Roman" charset="0"/>
                <a:cs typeface="Times New Roman" charset="0"/>
              </a:rPr>
              <a:t>Solving “Cartel Problems”</a:t>
            </a:r>
          </a:p>
          <a:p>
            <a:pPr>
              <a:defRPr/>
            </a:pPr>
            <a:endParaRPr lang="en-US" sz="2000" dirty="0">
              <a:latin typeface="Times New Roman" charset="0"/>
              <a:ea typeface="Times New Roman" charset="0"/>
              <a:cs typeface="Times New Roman" charset="0"/>
            </a:endParaRPr>
          </a:p>
          <a:p>
            <a:pPr marL="285750" indent="-285750">
              <a:buFont typeface="Arial" panose="020B0604020202020204" pitchFamily="34" charset="0"/>
              <a:buChar char="•"/>
              <a:defRPr/>
            </a:pPr>
            <a:r>
              <a:rPr lang="en-US" sz="2000" u="sng" dirty="0">
                <a:latin typeface="Times New Roman" charset="0"/>
                <a:ea typeface="Times New Roman" charset="0"/>
                <a:cs typeface="Times New Roman" charset="0"/>
              </a:rPr>
              <a:t>Reaching consensus</a:t>
            </a:r>
            <a:r>
              <a:rPr lang="en-US" sz="2000" dirty="0">
                <a:latin typeface="Times New Roman" charset="0"/>
                <a:ea typeface="Times New Roman" charset="0"/>
                <a:cs typeface="Times New Roman" charset="0"/>
              </a:rPr>
              <a:t> on terms of coordination;</a:t>
            </a:r>
          </a:p>
          <a:p>
            <a:pPr>
              <a:defRPr/>
            </a:pPr>
            <a:endParaRPr lang="en-US" sz="2000" dirty="0">
              <a:latin typeface="Times New Roman" charset="0"/>
              <a:ea typeface="Times New Roman" charset="0"/>
              <a:cs typeface="Times New Roman" charset="0"/>
            </a:endParaRPr>
          </a:p>
          <a:p>
            <a:pPr marL="285750" indent="-285750">
              <a:buFont typeface="Arial" panose="020B0604020202020204" pitchFamily="34" charset="0"/>
              <a:buChar char="•"/>
              <a:defRPr/>
            </a:pPr>
            <a:r>
              <a:rPr lang="en-US" sz="2000" u="sng" dirty="0">
                <a:latin typeface="Times New Roman" charset="0"/>
                <a:ea typeface="Times New Roman" charset="0"/>
                <a:cs typeface="Times New Roman" charset="0"/>
              </a:rPr>
              <a:t>Deterring cheating</a:t>
            </a:r>
            <a:r>
              <a:rPr lang="en-US" sz="2000" dirty="0">
                <a:latin typeface="Times New Roman" charset="0"/>
                <a:ea typeface="Times New Roman" charset="0"/>
                <a:cs typeface="Times New Roman" charset="0"/>
              </a:rPr>
              <a:t> on that consensus; and</a:t>
            </a:r>
          </a:p>
          <a:p>
            <a:pPr>
              <a:defRPr/>
            </a:pPr>
            <a:endParaRPr lang="en-US" sz="2000" dirty="0">
              <a:latin typeface="Times New Roman" charset="0"/>
              <a:ea typeface="Times New Roman" charset="0"/>
              <a:cs typeface="Times New Roman" charset="0"/>
            </a:endParaRPr>
          </a:p>
          <a:p>
            <a:pPr marL="285750" indent="-285750">
              <a:buFont typeface="Arial" panose="020B0604020202020204" pitchFamily="34" charset="0"/>
              <a:buChar char="•"/>
              <a:defRPr/>
            </a:pPr>
            <a:r>
              <a:rPr lang="en-US" sz="2000" u="sng" dirty="0">
                <a:latin typeface="Times New Roman" charset="0"/>
                <a:ea typeface="Times New Roman" charset="0"/>
                <a:cs typeface="Times New Roman" charset="0"/>
              </a:rPr>
              <a:t>Preventing new competition</a:t>
            </a:r>
            <a:r>
              <a:rPr lang="en-US" sz="2000" dirty="0">
                <a:latin typeface="Times New Roman" charset="0"/>
                <a:ea typeface="Times New Roman" charset="0"/>
                <a:cs typeface="Times New Roman" charset="0"/>
              </a:rPr>
              <a:t>, whether in the form of expansion by fringe firms that are currently rivals but not part of the coordinated arrangement or in the form of new entry.</a:t>
            </a:r>
          </a:p>
        </p:txBody>
      </p:sp>
      <p:sp>
        <p:nvSpPr>
          <p:cNvPr id="46084" name="TextBox 3">
            <a:extLst>
              <a:ext uri="{FF2B5EF4-FFF2-40B4-BE49-F238E27FC236}">
                <a16:creationId xmlns:a16="http://schemas.microsoft.com/office/drawing/2014/main" id="{2238462E-37BB-46E0-9F01-1FC369BFF635}"/>
              </a:ext>
            </a:extLst>
          </p:cNvPr>
          <p:cNvSpPr txBox="1">
            <a:spLocks noChangeArrowheads="1"/>
          </p:cNvSpPr>
          <p:nvPr/>
        </p:nvSpPr>
        <p:spPr bwMode="auto">
          <a:xfrm>
            <a:off x="9067800" y="6248400"/>
            <a:ext cx="10747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1600">
                <a:latin typeface="Times New Roman" panose="02020603050405020304" pitchFamily="18" charset="0"/>
                <a:cs typeface="Times New Roman" panose="02020603050405020304" pitchFamily="18" charset="0"/>
              </a:rPr>
              <a:t>pp. 291-92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53530-2B33-483E-939C-0C3FB35B716C}"/>
              </a:ext>
            </a:extLst>
          </p:cNvPr>
          <p:cNvSpPr>
            <a:spLocks noGrp="1"/>
          </p:cNvSpPr>
          <p:nvPr>
            <p:ph type="title"/>
          </p:nvPr>
        </p:nvSpPr>
        <p:spPr>
          <a:xfrm>
            <a:off x="358853" y="-236306"/>
            <a:ext cx="10515600" cy="1325563"/>
          </a:xfrm>
        </p:spPr>
        <p:txBody>
          <a:bodyPr>
            <a:normAutofit/>
          </a:bodyPr>
          <a:lstStyle/>
          <a:p>
            <a:r>
              <a:rPr lang="en-US" sz="3200" dirty="0"/>
              <a:t>The Policy Tradeoff &amp; Current Law: Summary</a:t>
            </a:r>
          </a:p>
        </p:txBody>
      </p:sp>
      <p:sp>
        <p:nvSpPr>
          <p:cNvPr id="3" name="Content Placeholder 2">
            <a:extLst>
              <a:ext uri="{FF2B5EF4-FFF2-40B4-BE49-F238E27FC236}">
                <a16:creationId xmlns:a16="http://schemas.microsoft.com/office/drawing/2014/main" id="{BBA910E7-FEAA-43FC-ADF6-5F11BC3C2FD9}"/>
              </a:ext>
            </a:extLst>
          </p:cNvPr>
          <p:cNvSpPr>
            <a:spLocks noGrp="1"/>
          </p:cNvSpPr>
          <p:nvPr>
            <p:ph idx="1"/>
          </p:nvPr>
        </p:nvSpPr>
        <p:spPr>
          <a:xfrm>
            <a:off x="685800" y="965200"/>
            <a:ext cx="10515600" cy="5974080"/>
          </a:xfrm>
        </p:spPr>
        <p:txBody>
          <a:bodyPr>
            <a:normAutofit/>
          </a:bodyPr>
          <a:lstStyle/>
          <a:p>
            <a:pPr marL="0" indent="0">
              <a:lnSpc>
                <a:spcPct val="70000"/>
              </a:lnSpc>
              <a:spcBef>
                <a:spcPts val="200"/>
              </a:spcBef>
              <a:buNone/>
            </a:pPr>
            <a:r>
              <a:rPr lang="en-US" sz="2400" i="1" dirty="0">
                <a:solidFill>
                  <a:srgbClr val="C00000"/>
                </a:solidFill>
              </a:rPr>
              <a:t>Price Fixing is the Worst Conduct –</a:t>
            </a:r>
            <a:endParaRPr lang="en-US" sz="2400" dirty="0">
              <a:solidFill>
                <a:srgbClr val="C00000"/>
              </a:solidFill>
            </a:endParaRPr>
          </a:p>
          <a:p>
            <a:pPr lvl="1">
              <a:lnSpc>
                <a:spcPct val="70000"/>
              </a:lnSpc>
              <a:spcBef>
                <a:spcPts val="200"/>
              </a:spcBef>
            </a:pPr>
            <a:r>
              <a:rPr lang="en-US" sz="2000" dirty="0">
                <a:solidFill>
                  <a:srgbClr val="C00000"/>
                </a:solidFill>
              </a:rPr>
              <a:t>“</a:t>
            </a:r>
            <a:r>
              <a:rPr lang="en-US" sz="2000" dirty="0"/>
              <a:t>Concerted activity subject to § 1 is judged more sternly than unilateral activity under § 2. … </a:t>
            </a:r>
            <a:r>
              <a:rPr lang="en-US" sz="2000" dirty="0">
                <a:solidFill>
                  <a:srgbClr val="C00000"/>
                </a:solidFill>
              </a:rPr>
              <a:t>Concerted activity inherently is fraught with anticompetitive risk</a:t>
            </a:r>
            <a:r>
              <a:rPr lang="en-US" sz="2000" dirty="0"/>
              <a:t>. It deprives the marketplace of the independent centers of decision-making that competition assumes and demands. … [Concerted action] not only reduces the diverse directions in which economic power is aimed but suddenly increases the economic power moving in one particular direction.” </a:t>
            </a:r>
            <a:r>
              <a:rPr lang="en-US" sz="2000" i="1" dirty="0" err="1"/>
              <a:t>Copperweld</a:t>
            </a:r>
            <a:r>
              <a:rPr lang="en-US" sz="2000" i="1" dirty="0"/>
              <a:t> </a:t>
            </a:r>
            <a:r>
              <a:rPr lang="en-US" sz="2000" dirty="0"/>
              <a:t>(1984)</a:t>
            </a:r>
            <a:br>
              <a:rPr lang="en-US" sz="2000" dirty="0"/>
            </a:br>
            <a:endParaRPr lang="en-US" sz="2000" dirty="0"/>
          </a:p>
          <a:p>
            <a:pPr marL="0" indent="0">
              <a:lnSpc>
                <a:spcPct val="70000"/>
              </a:lnSpc>
              <a:spcBef>
                <a:spcPts val="200"/>
              </a:spcBef>
              <a:buNone/>
            </a:pPr>
            <a:r>
              <a:rPr lang="en-US" sz="2400" i="1" dirty="0">
                <a:solidFill>
                  <a:srgbClr val="C00000"/>
                </a:solidFill>
              </a:rPr>
              <a:t>But </a:t>
            </a:r>
            <a:r>
              <a:rPr lang="en-US" sz="2400" dirty="0">
                <a:solidFill>
                  <a:srgbClr val="C00000"/>
                </a:solidFill>
              </a:rPr>
              <a:t>--- </a:t>
            </a:r>
          </a:p>
          <a:p>
            <a:pPr lvl="1">
              <a:lnSpc>
                <a:spcPct val="70000"/>
              </a:lnSpc>
              <a:spcBef>
                <a:spcPts val="200"/>
              </a:spcBef>
            </a:pPr>
            <a:r>
              <a:rPr lang="en-US" sz="2000" dirty="0"/>
              <a:t>“Subjecting a single firm’s every action to judicial scrutiny for reasonableness would </a:t>
            </a:r>
            <a:br>
              <a:rPr lang="en-US" sz="2000" dirty="0"/>
            </a:br>
            <a:r>
              <a:rPr lang="en-US" sz="2000" dirty="0">
                <a:solidFill>
                  <a:srgbClr val="C00000"/>
                </a:solidFill>
              </a:rPr>
              <a:t>threaten to discourage the competitive enthusiasm </a:t>
            </a:r>
            <a:r>
              <a:rPr lang="en-US" sz="2000" dirty="0"/>
              <a:t>that the antitrust laws seek to promote.” </a:t>
            </a:r>
            <a:r>
              <a:rPr lang="en-US" sz="2000" i="1" dirty="0" err="1"/>
              <a:t>Copperweld</a:t>
            </a:r>
            <a:r>
              <a:rPr lang="en-US" sz="2000" i="1" dirty="0"/>
              <a:t> </a:t>
            </a:r>
            <a:r>
              <a:rPr lang="en-US" sz="2000" dirty="0"/>
              <a:t>(1984)</a:t>
            </a:r>
          </a:p>
          <a:p>
            <a:pPr marL="457200" lvl="1" indent="0">
              <a:lnSpc>
                <a:spcPct val="70000"/>
              </a:lnSpc>
              <a:spcBef>
                <a:spcPts val="200"/>
              </a:spcBef>
              <a:buNone/>
            </a:pPr>
            <a:endParaRPr lang="en-US" sz="2000" dirty="0"/>
          </a:p>
          <a:p>
            <a:pPr marL="0" indent="0">
              <a:lnSpc>
                <a:spcPct val="70000"/>
              </a:lnSpc>
              <a:spcBef>
                <a:spcPts val="200"/>
              </a:spcBef>
              <a:buNone/>
            </a:pPr>
            <a:r>
              <a:rPr lang="en-US" sz="2400" i="1" dirty="0">
                <a:solidFill>
                  <a:srgbClr val="C00000"/>
                </a:solidFill>
              </a:rPr>
              <a:t>Why? ---</a:t>
            </a:r>
            <a:endParaRPr lang="en-US" sz="2400" dirty="0"/>
          </a:p>
          <a:p>
            <a:pPr lvl="1">
              <a:lnSpc>
                <a:spcPct val="70000"/>
              </a:lnSpc>
              <a:spcBef>
                <a:spcPts val="200"/>
              </a:spcBef>
            </a:pPr>
            <a:r>
              <a:rPr lang="en-US" sz="2000" dirty="0"/>
              <a:t>“</a:t>
            </a:r>
            <a:r>
              <a:rPr lang="en-US" sz="2000" dirty="0">
                <a:solidFill>
                  <a:srgbClr val="C00000"/>
                </a:solidFill>
              </a:rPr>
              <a:t>Mistaken inferences </a:t>
            </a:r>
            <a:r>
              <a:rPr lang="en-US" sz="2000" dirty="0"/>
              <a:t>… are especially costly, because they </a:t>
            </a:r>
            <a:r>
              <a:rPr lang="en-US" sz="2000" dirty="0">
                <a:solidFill>
                  <a:srgbClr val="C00000"/>
                </a:solidFill>
              </a:rPr>
              <a:t>chill the very conduct that the antitrust laws are designed to protect</a:t>
            </a:r>
            <a:r>
              <a:rPr lang="en-US" sz="2000" dirty="0"/>
              <a:t>.” </a:t>
            </a:r>
            <a:r>
              <a:rPr lang="en-US" sz="2000" i="1" dirty="0"/>
              <a:t>Matsushita (1986)</a:t>
            </a:r>
            <a:br>
              <a:rPr lang="en-US" sz="2000" i="1" dirty="0"/>
            </a:br>
            <a:br>
              <a:rPr lang="en-US" sz="2000" i="1" dirty="0"/>
            </a:br>
            <a:r>
              <a:rPr lang="en-US" sz="2000" dirty="0"/>
              <a:t> </a:t>
            </a:r>
          </a:p>
          <a:p>
            <a:pPr marL="0" indent="0">
              <a:lnSpc>
                <a:spcPct val="70000"/>
              </a:lnSpc>
              <a:spcBef>
                <a:spcPts val="200"/>
              </a:spcBef>
              <a:buNone/>
            </a:pPr>
            <a:r>
              <a:rPr lang="en-US" sz="2400" i="1" dirty="0">
                <a:solidFill>
                  <a:srgbClr val="C00000"/>
                </a:solidFill>
              </a:rPr>
              <a:t>Bottom Line  ---</a:t>
            </a:r>
          </a:p>
          <a:p>
            <a:pPr lvl="1">
              <a:lnSpc>
                <a:spcPct val="70000"/>
              </a:lnSpc>
              <a:spcBef>
                <a:spcPts val="200"/>
              </a:spcBef>
            </a:pPr>
            <a:r>
              <a:rPr lang="en-US" b="1" dirty="0">
                <a:solidFill>
                  <a:srgbClr val="C00000"/>
                </a:solidFill>
              </a:rPr>
              <a:t>A permissible inference of conspiracy arises …. </a:t>
            </a:r>
            <a:r>
              <a:rPr lang="en-US" b="1" i="1" dirty="0">
                <a:solidFill>
                  <a:srgbClr val="C00000"/>
                </a:solidFill>
              </a:rPr>
              <a:t>Only </a:t>
            </a:r>
            <a:r>
              <a:rPr lang="en-US" b="1" dirty="0">
                <a:solidFill>
                  <a:srgbClr val="C00000"/>
                </a:solidFill>
              </a:rPr>
              <a:t>if there is evidence tending to exclude the possibility of independent action</a:t>
            </a:r>
            <a:r>
              <a:rPr lang="en-US" b="1" dirty="0"/>
              <a:t>. </a:t>
            </a:r>
            <a:br>
              <a:rPr lang="en-US" b="1" dirty="0"/>
            </a:br>
            <a:endParaRPr lang="en-US" b="1" dirty="0"/>
          </a:p>
          <a:p>
            <a:pPr lvl="1">
              <a:lnSpc>
                <a:spcPct val="70000"/>
              </a:lnSpc>
              <a:spcBef>
                <a:spcPts val="200"/>
              </a:spcBef>
            </a:pPr>
            <a:r>
              <a:rPr lang="en-US" b="1" dirty="0">
                <a:solidFill>
                  <a:srgbClr val="0070C0"/>
                </a:solidFill>
              </a:rPr>
              <a:t>This turns out to be fairly high bar when there is no “rat” or evidence of direct communications where the participants agree</a:t>
            </a:r>
          </a:p>
        </p:txBody>
      </p:sp>
    </p:spTree>
    <p:extLst>
      <p:ext uri="{BB962C8B-B14F-4D97-AF65-F5344CB8AC3E}">
        <p14:creationId xmlns:p14="http://schemas.microsoft.com/office/powerpoint/2010/main" val="3658934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D2154-51DD-4A02-90E7-7A25516CE7AE}"/>
              </a:ext>
            </a:extLst>
          </p:cNvPr>
          <p:cNvSpPr>
            <a:spLocks noGrp="1"/>
          </p:cNvSpPr>
          <p:nvPr>
            <p:ph type="title"/>
          </p:nvPr>
        </p:nvSpPr>
        <p:spPr>
          <a:xfrm>
            <a:off x="623185" y="-106363"/>
            <a:ext cx="10515600" cy="1325563"/>
          </a:xfrm>
        </p:spPr>
        <p:txBody>
          <a:bodyPr>
            <a:normAutofit/>
          </a:bodyPr>
          <a:lstStyle/>
          <a:p>
            <a:r>
              <a:rPr lang="en-US" sz="3200" dirty="0"/>
              <a:t>Some Key Summary Ideas &amp; Quotes</a:t>
            </a:r>
          </a:p>
        </p:txBody>
      </p:sp>
      <p:sp>
        <p:nvSpPr>
          <p:cNvPr id="3" name="Content Placeholder 2">
            <a:extLst>
              <a:ext uri="{FF2B5EF4-FFF2-40B4-BE49-F238E27FC236}">
                <a16:creationId xmlns:a16="http://schemas.microsoft.com/office/drawing/2014/main" id="{C45C9912-3AFA-4FB4-A3D0-1B6323750D46}"/>
              </a:ext>
            </a:extLst>
          </p:cNvPr>
          <p:cNvSpPr>
            <a:spLocks noGrp="1"/>
          </p:cNvSpPr>
          <p:nvPr>
            <p:ph idx="1"/>
          </p:nvPr>
        </p:nvSpPr>
        <p:spPr>
          <a:xfrm>
            <a:off x="623185" y="1016000"/>
            <a:ext cx="10515600" cy="5842000"/>
          </a:xfrm>
        </p:spPr>
        <p:txBody>
          <a:bodyPr>
            <a:normAutofit fontScale="92500" lnSpcReduction="10000"/>
          </a:bodyPr>
          <a:lstStyle/>
          <a:p>
            <a:r>
              <a:rPr lang="en-US" sz="2400" i="1" dirty="0">
                <a:solidFill>
                  <a:srgbClr val="C00000"/>
                </a:solidFill>
              </a:rPr>
              <a:t>Can conspiracy be inferred absent direct evidence of covert communications and agreement?</a:t>
            </a:r>
          </a:p>
          <a:p>
            <a:pPr lvl="1"/>
            <a:r>
              <a:rPr kumimoji="1" lang="en-US" sz="1800" dirty="0"/>
              <a:t>“</a:t>
            </a:r>
            <a:r>
              <a:rPr lang="en-US" sz="1800" dirty="0">
                <a:cs typeface="Times New Roman" panose="02020603050405020304" pitchFamily="18" charset="0"/>
              </a:rPr>
              <a:t>Acceptance by competitors, without previous agreement, of an invitation to participate in a plan, the necessary consequence of which, if carried out, is restraint of interstate commerce, is sufficient to establish an unlawful conspiracy “ </a:t>
            </a:r>
            <a:r>
              <a:rPr lang="en-US" sz="1800" i="1" dirty="0">
                <a:cs typeface="Times New Roman" panose="02020603050405020304" pitchFamily="18" charset="0"/>
              </a:rPr>
              <a:t>Interstate Circuit </a:t>
            </a:r>
            <a:r>
              <a:rPr lang="en-US" sz="1800" dirty="0">
                <a:cs typeface="Times New Roman" panose="02020603050405020304" pitchFamily="18" charset="0"/>
              </a:rPr>
              <a:t>(1939)</a:t>
            </a:r>
          </a:p>
          <a:p>
            <a:r>
              <a:rPr lang="en-US" sz="2400" i="1" dirty="0">
                <a:solidFill>
                  <a:srgbClr val="C00000"/>
                </a:solidFill>
              </a:rPr>
              <a:t>Are the price increases by themselves evidence of an agreement?</a:t>
            </a:r>
          </a:p>
          <a:p>
            <a:pPr lvl="1"/>
            <a:r>
              <a:rPr lang="en-US" sz="1800" dirty="0"/>
              <a:t>“’Conscious parallelism’ has not yet read conspiracy out of the Sherman Act entirely.” </a:t>
            </a:r>
            <a:r>
              <a:rPr lang="en-US" sz="1800" i="1" dirty="0"/>
              <a:t>Theatre Enterprises (1954)</a:t>
            </a:r>
            <a:r>
              <a:rPr lang="en-US" sz="1800" dirty="0"/>
              <a:t>, quoted in </a:t>
            </a:r>
            <a:r>
              <a:rPr lang="en-US" sz="1800" i="1" dirty="0"/>
              <a:t>Twombly (2007)</a:t>
            </a:r>
            <a:r>
              <a:rPr lang="en-US" sz="1800" dirty="0"/>
              <a:t>)</a:t>
            </a:r>
          </a:p>
          <a:p>
            <a:r>
              <a:rPr lang="en-US" sz="2400" i="1" dirty="0">
                <a:solidFill>
                  <a:srgbClr val="C00000"/>
                </a:solidFill>
              </a:rPr>
              <a:t>Is there sufficient evidence of an agreement?  </a:t>
            </a:r>
          </a:p>
          <a:p>
            <a:pPr lvl="1"/>
            <a:r>
              <a:rPr lang="en-US" sz="1800" b="1" dirty="0"/>
              <a:t>“…</a:t>
            </a:r>
            <a:r>
              <a:rPr lang="en-US" sz="1800" dirty="0"/>
              <a:t> there must be direct or circumstantial evidence that </a:t>
            </a:r>
            <a:r>
              <a:rPr lang="en-US" sz="1800" dirty="0">
                <a:solidFill>
                  <a:srgbClr val="0070C0"/>
                </a:solidFill>
              </a:rPr>
              <a:t>tends to exclude the possibility of independent action    </a:t>
            </a:r>
            <a:r>
              <a:rPr lang="en-US" sz="1800" dirty="0"/>
              <a:t>…  evidence that reasonably tends to prove that the manufacturer and others had a </a:t>
            </a:r>
            <a:r>
              <a:rPr lang="en-US" sz="1800" dirty="0">
                <a:solidFill>
                  <a:srgbClr val="0070C0"/>
                </a:solidFill>
              </a:rPr>
              <a:t>conscious commitment to a common scheme designed to achieve an unlawful objective</a:t>
            </a:r>
            <a:r>
              <a:rPr lang="en-US" sz="1800" dirty="0"/>
              <a:t>.” </a:t>
            </a:r>
            <a:r>
              <a:rPr lang="en-US" sz="1800" i="1" dirty="0"/>
              <a:t>Monsanto (1984)</a:t>
            </a:r>
            <a:r>
              <a:rPr lang="en-US" sz="1800" dirty="0"/>
              <a:t> </a:t>
            </a:r>
          </a:p>
          <a:p>
            <a:r>
              <a:rPr lang="en-US" sz="2400" i="1" dirty="0">
                <a:solidFill>
                  <a:srgbClr val="C00000"/>
                </a:solidFill>
              </a:rPr>
              <a:t>What kind of evidence?</a:t>
            </a:r>
          </a:p>
          <a:p>
            <a:pPr lvl="1"/>
            <a:r>
              <a:rPr lang="en-US" sz="1800" dirty="0"/>
              <a:t>Communications among the parties: which could include “complex” public negotiations; communications through a  third-party (“hub and spoke” conspiracy). </a:t>
            </a:r>
          </a:p>
          <a:p>
            <a:pPr lvl="1"/>
            <a:r>
              <a:rPr lang="en-US" sz="1800" dirty="0"/>
              <a:t>Conduct “contrary to independent self-interest” that goes beyond conscious parallelism.</a:t>
            </a:r>
          </a:p>
          <a:p>
            <a:r>
              <a:rPr lang="en-US" sz="2400" i="1" dirty="0">
                <a:solidFill>
                  <a:srgbClr val="C00000"/>
                </a:solidFill>
              </a:rPr>
              <a:t>Is the public “invitation to collude” plus “price increases” evidence of an agreement?</a:t>
            </a:r>
          </a:p>
          <a:p>
            <a:pPr lvl="1"/>
            <a:r>
              <a:rPr lang="en-US" sz="1800" dirty="0"/>
              <a:t>Threat to enter rival’s market might deemed “contrary to independent self-interest.”</a:t>
            </a:r>
          </a:p>
          <a:p>
            <a:pPr lvl="1"/>
            <a:r>
              <a:rPr lang="en-US" sz="1800" dirty="0"/>
              <a:t>Invitations also might violate Section 2 as “attempts to monopolize” (even if invitation not accepted), if </a:t>
            </a:r>
            <a:r>
              <a:rPr lang="en-US" sz="1800" dirty="0">
                <a:solidFill>
                  <a:srgbClr val="0070C0"/>
                </a:solidFill>
              </a:rPr>
              <a:t>invitation is “uniquely unequivocal” and “uniquely consequential.” </a:t>
            </a:r>
            <a:r>
              <a:rPr lang="en-US" sz="1800" i="1" dirty="0"/>
              <a:t>American Airlines, 5</a:t>
            </a:r>
            <a:r>
              <a:rPr lang="en-US" sz="1800" i="1" baseline="30000" dirty="0"/>
              <a:t>th</a:t>
            </a:r>
            <a:r>
              <a:rPr lang="en-US" sz="1800" i="1" dirty="0"/>
              <a:t> Cir (1984</a:t>
            </a:r>
            <a:r>
              <a:rPr lang="en-US" sz="1800" dirty="0"/>
              <a:t>)  </a:t>
            </a:r>
            <a:r>
              <a:rPr lang="en-US" sz="1800" dirty="0">
                <a:highlight>
                  <a:srgbClr val="FFFF00"/>
                </a:highlight>
              </a:rPr>
              <a:t>[Topic 8]</a:t>
            </a:r>
          </a:p>
        </p:txBody>
      </p:sp>
    </p:spTree>
    <p:extLst>
      <p:ext uri="{BB962C8B-B14F-4D97-AF65-F5344CB8AC3E}">
        <p14:creationId xmlns:p14="http://schemas.microsoft.com/office/powerpoint/2010/main" val="24769977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5132A-082C-46B1-B520-68A28B7CFF90}"/>
              </a:ext>
            </a:extLst>
          </p:cNvPr>
          <p:cNvSpPr>
            <a:spLocks noGrp="1"/>
          </p:cNvSpPr>
          <p:nvPr>
            <p:ph type="title"/>
          </p:nvPr>
        </p:nvSpPr>
        <p:spPr/>
        <p:txBody>
          <a:bodyPr>
            <a:normAutofit/>
          </a:bodyPr>
          <a:lstStyle/>
          <a:p>
            <a:r>
              <a:rPr lang="en-US" sz="3600" dirty="0"/>
              <a:t>			Case Law Evolution: </a:t>
            </a:r>
            <a:br>
              <a:rPr lang="en-US" sz="3600" dirty="0"/>
            </a:br>
            <a:r>
              <a:rPr lang="en-US" sz="3600" dirty="0"/>
              <a:t>	</a:t>
            </a:r>
            <a:br>
              <a:rPr lang="en-US" sz="3600" dirty="0"/>
            </a:br>
            <a:r>
              <a:rPr lang="en-US" sz="3600" dirty="0"/>
              <a:t>			</a:t>
            </a:r>
            <a:r>
              <a:rPr lang="en-US" sz="3600" i="1" dirty="0"/>
              <a:t>Interstate Circuit (1939) </a:t>
            </a:r>
            <a:r>
              <a:rPr lang="en-US" sz="2800" i="1" dirty="0">
                <a:solidFill>
                  <a:srgbClr val="00B0F0"/>
                </a:solidFill>
              </a:rPr>
              <a:t>(p.331)</a:t>
            </a:r>
            <a:r>
              <a:rPr lang="en-US" sz="3600" i="1" dirty="0"/>
              <a:t> </a:t>
            </a:r>
          </a:p>
        </p:txBody>
      </p:sp>
      <p:sp>
        <p:nvSpPr>
          <p:cNvPr id="3" name="Text Placeholder 2">
            <a:extLst>
              <a:ext uri="{FF2B5EF4-FFF2-40B4-BE49-F238E27FC236}">
                <a16:creationId xmlns:a16="http://schemas.microsoft.com/office/drawing/2014/main" id="{3FC2C1DF-80B4-43A6-85DB-C054A7DB14C5}"/>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12460429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1"/>
          <p:cNvSpPr txBox="1">
            <a:spLocks noChangeArrowheads="1"/>
          </p:cNvSpPr>
          <p:nvPr/>
        </p:nvSpPr>
        <p:spPr bwMode="auto">
          <a:xfrm>
            <a:off x="3181350" y="25146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endParaRPr lang="en-US" altLang="en-US" sz="1800">
              <a:latin typeface="Arial" panose="020B0604020202020204" pitchFamily="34" charset="0"/>
            </a:endParaRPr>
          </a:p>
        </p:txBody>
      </p:sp>
      <p:sp>
        <p:nvSpPr>
          <p:cNvPr id="18" name="Title 1"/>
          <p:cNvSpPr txBox="1">
            <a:spLocks/>
          </p:cNvSpPr>
          <p:nvPr/>
        </p:nvSpPr>
        <p:spPr>
          <a:xfrm>
            <a:off x="495697" y="169528"/>
            <a:ext cx="7857897" cy="86518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2800" i="1" dirty="0">
                <a:latin typeface="Times New Roman"/>
                <a:cs typeface="Times New Roman"/>
              </a:rPr>
              <a:t>Interstate Circuit</a:t>
            </a:r>
            <a:r>
              <a:rPr lang="en-US" sz="2800" dirty="0">
                <a:latin typeface="Times New Roman"/>
                <a:cs typeface="Times New Roman"/>
              </a:rPr>
              <a:t>: Market Structure and Facts (1934)</a:t>
            </a:r>
          </a:p>
        </p:txBody>
      </p:sp>
      <p:sp>
        <p:nvSpPr>
          <p:cNvPr id="19" name="Rectangle 18"/>
          <p:cNvSpPr/>
          <p:nvPr/>
        </p:nvSpPr>
        <p:spPr>
          <a:xfrm>
            <a:off x="3589639" y="1233091"/>
            <a:ext cx="1407008" cy="99060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Paramount</a:t>
            </a:r>
          </a:p>
        </p:txBody>
      </p:sp>
      <p:sp>
        <p:nvSpPr>
          <p:cNvPr id="20" name="Rectangle 19"/>
          <p:cNvSpPr/>
          <p:nvPr/>
        </p:nvSpPr>
        <p:spPr>
          <a:xfrm>
            <a:off x="5083176" y="4981315"/>
            <a:ext cx="1752600" cy="99060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Movie Patrons</a:t>
            </a:r>
          </a:p>
        </p:txBody>
      </p:sp>
      <p:sp>
        <p:nvSpPr>
          <p:cNvPr id="21" name="Rounded Rectangle 20"/>
          <p:cNvSpPr/>
          <p:nvPr/>
        </p:nvSpPr>
        <p:spPr>
          <a:xfrm>
            <a:off x="3119150" y="3275751"/>
            <a:ext cx="2531721" cy="924612"/>
          </a:xfrm>
          <a:prstGeom prst="roundRect">
            <a:avLst/>
          </a:prstGeom>
          <a:ln w="38100">
            <a:solidFill>
              <a:srgbClr val="00B050"/>
            </a:solidFill>
          </a:ln>
        </p:spPr>
        <p:style>
          <a:lnRef idx="2">
            <a:schemeClr val="dk1"/>
          </a:lnRef>
          <a:fillRef idx="1">
            <a:schemeClr val="lt1"/>
          </a:fillRef>
          <a:effectRef idx="0">
            <a:schemeClr val="dk1"/>
          </a:effectRef>
          <a:fontRef idx="minor">
            <a:schemeClr val="dk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r>
              <a:rPr lang="en-US" b="1" dirty="0">
                <a:solidFill>
                  <a:srgbClr val="00B050"/>
                </a:solidFill>
                <a:latin typeface="Times New Roman" panose="02020603050405020304" pitchFamily="18" charset="0"/>
                <a:cs typeface="Times New Roman" panose="02020603050405020304" pitchFamily="18" charset="0"/>
              </a:rPr>
              <a:t>Interstate Circuit</a:t>
            </a:r>
            <a:br>
              <a:rPr lang="en-US" b="1" dirty="0">
                <a:solidFill>
                  <a:srgbClr val="00B050"/>
                </a:solidFill>
                <a:latin typeface="Times New Roman" panose="02020603050405020304" pitchFamily="18" charset="0"/>
                <a:cs typeface="Times New Roman" panose="02020603050405020304" pitchFamily="18" charset="0"/>
              </a:rPr>
            </a:br>
            <a:r>
              <a:rPr lang="en-US" b="1" dirty="0">
                <a:solidFill>
                  <a:srgbClr val="00B050"/>
                </a:solidFill>
                <a:latin typeface="Times New Roman" panose="02020603050405020304" pitchFamily="18" charset="0"/>
                <a:cs typeface="Times New Roman" panose="02020603050405020304" pitchFamily="18" charset="0"/>
              </a:rPr>
              <a:t>(incl. Tx Consolidated)</a:t>
            </a:r>
          </a:p>
        </p:txBody>
      </p:sp>
      <p:sp>
        <p:nvSpPr>
          <p:cNvPr id="22" name="Rounded Rectangle 21"/>
          <p:cNvSpPr/>
          <p:nvPr/>
        </p:nvSpPr>
        <p:spPr>
          <a:xfrm>
            <a:off x="6697831" y="3210229"/>
            <a:ext cx="1655763" cy="924612"/>
          </a:xfrm>
          <a:prstGeom prst="roundRect">
            <a:avLst/>
          </a:prstGeom>
          <a:ln w="28575">
            <a:solidFill>
              <a:srgbClr val="7030A0"/>
            </a:solidFill>
          </a:ln>
        </p:spPr>
        <p:style>
          <a:lnRef idx="2">
            <a:schemeClr val="dk1"/>
          </a:lnRef>
          <a:fillRef idx="1">
            <a:schemeClr val="lt1"/>
          </a:fillRef>
          <a:effectRef idx="0">
            <a:schemeClr val="dk1"/>
          </a:effectRef>
          <a:fontRef idx="minor">
            <a:schemeClr val="dk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r>
              <a:rPr lang="en-US" b="1" dirty="0">
                <a:solidFill>
                  <a:srgbClr val="7030A0"/>
                </a:solidFill>
                <a:latin typeface="Times New Roman" panose="02020603050405020304" pitchFamily="18" charset="0"/>
                <a:cs typeface="Times New Roman" panose="02020603050405020304" pitchFamily="18" charset="0"/>
              </a:rPr>
              <a:t>Smaller Theatre</a:t>
            </a:r>
          </a:p>
          <a:p>
            <a:pPr algn="ctr">
              <a:defRPr/>
            </a:pPr>
            <a:r>
              <a:rPr lang="en-US" b="1" dirty="0">
                <a:solidFill>
                  <a:srgbClr val="7030A0"/>
                </a:solidFill>
                <a:latin typeface="Times New Roman" panose="02020603050405020304" pitchFamily="18" charset="0"/>
                <a:cs typeface="Times New Roman" panose="02020603050405020304" pitchFamily="18" charset="0"/>
              </a:rPr>
              <a:t>Chains</a:t>
            </a:r>
          </a:p>
        </p:txBody>
      </p:sp>
      <p:cxnSp>
        <p:nvCxnSpPr>
          <p:cNvPr id="26" name="Straight Arrow Connector 25"/>
          <p:cNvCxnSpPr>
            <a:cxnSpLocks/>
          </p:cNvCxnSpPr>
          <p:nvPr/>
        </p:nvCxnSpPr>
        <p:spPr>
          <a:xfrm>
            <a:off x="4410986" y="4333875"/>
            <a:ext cx="519790" cy="5429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cxnSpLocks/>
          </p:cNvCxnSpPr>
          <p:nvPr/>
        </p:nvCxnSpPr>
        <p:spPr>
          <a:xfrm flipH="1">
            <a:off x="6934200" y="4333874"/>
            <a:ext cx="591513" cy="542925"/>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F930F2B3-08F6-463B-8A18-116D14AB1A33}"/>
              </a:ext>
            </a:extLst>
          </p:cNvPr>
          <p:cNvSpPr>
            <a:spLocks noGrp="1"/>
          </p:cNvSpPr>
          <p:nvPr>
            <p:ph type="sldNum" sz="quarter" idx="12"/>
          </p:nvPr>
        </p:nvSpPr>
        <p:spPr/>
        <p:txBody>
          <a:bodyPr/>
          <a:lstStyle/>
          <a:p>
            <a:fld id="{B860579A-1FF0-4BB7-B3E0-9F77702503E1}" type="slidenum">
              <a:rPr lang="en-US" smtClean="0"/>
              <a:t>23</a:t>
            </a:fld>
            <a:endParaRPr lang="en-US"/>
          </a:p>
        </p:txBody>
      </p:sp>
      <p:cxnSp>
        <p:nvCxnSpPr>
          <p:cNvPr id="33" name="Straight Arrow Connector 32">
            <a:extLst>
              <a:ext uri="{FF2B5EF4-FFF2-40B4-BE49-F238E27FC236}">
                <a16:creationId xmlns:a16="http://schemas.microsoft.com/office/drawing/2014/main" id="{38FB20D6-BA36-4A4F-887F-BFCF22C5EE52}"/>
              </a:ext>
            </a:extLst>
          </p:cNvPr>
          <p:cNvCxnSpPr>
            <a:cxnSpLocks/>
          </p:cNvCxnSpPr>
          <p:nvPr/>
        </p:nvCxnSpPr>
        <p:spPr>
          <a:xfrm flipH="1" flipV="1">
            <a:off x="8128129" y="2141613"/>
            <a:ext cx="936995" cy="37298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5E0BA97E-8F61-46C8-9322-C0ADC25E65F3}"/>
              </a:ext>
            </a:extLst>
          </p:cNvPr>
          <p:cNvCxnSpPr/>
          <p:nvPr/>
        </p:nvCxnSpPr>
        <p:spPr>
          <a:xfrm flipH="1">
            <a:off x="4339710" y="2391197"/>
            <a:ext cx="827087" cy="8001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B7AD429A-2416-4F4C-800B-ACCA2368C49A}"/>
              </a:ext>
            </a:extLst>
          </p:cNvPr>
          <p:cNvCxnSpPr>
            <a:cxnSpLocks/>
          </p:cNvCxnSpPr>
          <p:nvPr/>
        </p:nvCxnSpPr>
        <p:spPr>
          <a:xfrm>
            <a:off x="6422232" y="2402420"/>
            <a:ext cx="709299" cy="725827"/>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7BCABA7D-2ABF-4C63-ADCC-DA6035714E74}"/>
              </a:ext>
            </a:extLst>
          </p:cNvPr>
          <p:cNvSpPr/>
          <p:nvPr/>
        </p:nvSpPr>
        <p:spPr>
          <a:xfrm>
            <a:off x="9254822" y="2333330"/>
            <a:ext cx="2839682" cy="2167474"/>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solidFill>
                  <a:srgbClr val="0070C0"/>
                </a:solidFill>
                <a:latin typeface="Times New Roman" panose="02020603050405020304" pitchFamily="18" charset="0"/>
                <a:cs typeface="Times New Roman" panose="02020603050405020304" pitchFamily="18" charset="0"/>
              </a:rPr>
              <a:t>Interstate wrote a letter, </a:t>
            </a:r>
            <a:r>
              <a:rPr lang="en-US" b="1" i="1" dirty="0">
                <a:solidFill>
                  <a:srgbClr val="0070C0"/>
                </a:solidFill>
                <a:latin typeface="Times New Roman" panose="02020603050405020304" pitchFamily="18" charset="0"/>
                <a:cs typeface="Times New Roman" panose="02020603050405020304" pitchFamily="18" charset="0"/>
              </a:rPr>
              <a:t>sent collectively </a:t>
            </a:r>
            <a:r>
              <a:rPr lang="en-US" b="1" dirty="0">
                <a:solidFill>
                  <a:srgbClr val="0070C0"/>
                </a:solidFill>
                <a:latin typeface="Times New Roman" panose="02020603050405020304" pitchFamily="18" charset="0"/>
                <a:cs typeface="Times New Roman" panose="02020603050405020304" pitchFamily="18" charset="0"/>
              </a:rPr>
              <a:t>to all </a:t>
            </a:r>
            <a:br>
              <a:rPr lang="en-US" b="1" dirty="0">
                <a:solidFill>
                  <a:srgbClr val="0070C0"/>
                </a:solidFill>
                <a:latin typeface="Times New Roman" panose="02020603050405020304" pitchFamily="18" charset="0"/>
                <a:cs typeface="Times New Roman" panose="02020603050405020304" pitchFamily="18" charset="0"/>
              </a:rPr>
            </a:br>
            <a:r>
              <a:rPr lang="en-US" b="1" dirty="0">
                <a:solidFill>
                  <a:srgbClr val="0070C0"/>
                </a:solidFill>
                <a:latin typeface="Times New Roman" panose="02020603050405020304" pitchFamily="18" charset="0"/>
                <a:cs typeface="Times New Roman" panose="02020603050405020304" pitchFamily="18" charset="0"/>
              </a:rPr>
              <a:t>8 distributors., demanding that they to require all theatres to charge higher minimum prices.</a:t>
            </a:r>
            <a:endParaRPr lang="en-US" dirty="0">
              <a:solidFill>
                <a:srgbClr val="0070C0"/>
              </a:solidFill>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6536F140-B45B-44CE-A521-E2DC22BEFE44}"/>
              </a:ext>
            </a:extLst>
          </p:cNvPr>
          <p:cNvSpPr/>
          <p:nvPr/>
        </p:nvSpPr>
        <p:spPr>
          <a:xfrm>
            <a:off x="5230240" y="1227146"/>
            <a:ext cx="1092771" cy="99060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20</a:t>
            </a:r>
            <a:r>
              <a:rPr lang="en-US" b="1" baseline="30000" dirty="0">
                <a:solidFill>
                  <a:schemeClr val="tx1"/>
                </a:solidFill>
                <a:latin typeface="Times New Roman" panose="02020603050405020304" pitchFamily="18" charset="0"/>
                <a:cs typeface="Times New Roman" panose="02020603050405020304" pitchFamily="18" charset="0"/>
              </a:rPr>
              <a:t>th</a:t>
            </a:r>
            <a:r>
              <a:rPr lang="en-US" b="1" dirty="0">
                <a:solidFill>
                  <a:schemeClr val="tx1"/>
                </a:solidFill>
                <a:latin typeface="Times New Roman" panose="02020603050405020304" pitchFamily="18" charset="0"/>
                <a:cs typeface="Times New Roman" panose="02020603050405020304" pitchFamily="18" charset="0"/>
              </a:rPr>
              <a:t> Century Fox</a:t>
            </a:r>
          </a:p>
        </p:txBody>
      </p:sp>
      <p:sp>
        <p:nvSpPr>
          <p:cNvPr id="4" name="Rectangle 3">
            <a:extLst>
              <a:ext uri="{FF2B5EF4-FFF2-40B4-BE49-F238E27FC236}">
                <a16:creationId xmlns:a16="http://schemas.microsoft.com/office/drawing/2014/main" id="{9FA98D01-70BC-447D-9C83-AF77A6DD01F0}"/>
              </a:ext>
            </a:extLst>
          </p:cNvPr>
          <p:cNvSpPr/>
          <p:nvPr/>
        </p:nvSpPr>
        <p:spPr>
          <a:xfrm>
            <a:off x="6786419" y="1255821"/>
            <a:ext cx="986175" cy="99060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Warner</a:t>
            </a:r>
          </a:p>
        </p:txBody>
      </p:sp>
      <p:sp>
        <p:nvSpPr>
          <p:cNvPr id="5" name="Rectangle 4">
            <a:extLst>
              <a:ext uri="{FF2B5EF4-FFF2-40B4-BE49-F238E27FC236}">
                <a16:creationId xmlns:a16="http://schemas.microsoft.com/office/drawing/2014/main" id="{8C3683AD-072A-4885-A971-342DB1ECEF09}"/>
              </a:ext>
            </a:extLst>
          </p:cNvPr>
          <p:cNvSpPr/>
          <p:nvPr/>
        </p:nvSpPr>
        <p:spPr>
          <a:xfrm>
            <a:off x="4941888" y="757230"/>
            <a:ext cx="1893888" cy="4045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i="1" u="sng" dirty="0">
                <a:solidFill>
                  <a:schemeClr val="tx1"/>
                </a:solidFill>
                <a:latin typeface="Times New Roman" panose="02020603050405020304" pitchFamily="18" charset="0"/>
                <a:cs typeface="Times New Roman" panose="02020603050405020304" pitchFamily="18" charset="0"/>
              </a:rPr>
              <a:t>8 Movie Studios</a:t>
            </a:r>
          </a:p>
        </p:txBody>
      </p:sp>
      <p:sp>
        <p:nvSpPr>
          <p:cNvPr id="7" name="Rectangle 6">
            <a:extLst>
              <a:ext uri="{FF2B5EF4-FFF2-40B4-BE49-F238E27FC236}">
                <a16:creationId xmlns:a16="http://schemas.microsoft.com/office/drawing/2014/main" id="{59AEE840-980B-408E-AA3B-0F8CE9ED82B0}"/>
              </a:ext>
            </a:extLst>
          </p:cNvPr>
          <p:cNvSpPr/>
          <p:nvPr/>
        </p:nvSpPr>
        <p:spPr>
          <a:xfrm>
            <a:off x="6422232" y="1457033"/>
            <a:ext cx="337344" cy="625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a:t>
            </a:r>
          </a:p>
        </p:txBody>
      </p:sp>
      <p:sp>
        <p:nvSpPr>
          <p:cNvPr id="8" name="Rectangle 7">
            <a:extLst>
              <a:ext uri="{FF2B5EF4-FFF2-40B4-BE49-F238E27FC236}">
                <a16:creationId xmlns:a16="http://schemas.microsoft.com/office/drawing/2014/main" id="{5B0DC651-35E1-477A-AEC5-84874B6107DE}"/>
              </a:ext>
            </a:extLst>
          </p:cNvPr>
          <p:cNvSpPr/>
          <p:nvPr/>
        </p:nvSpPr>
        <p:spPr>
          <a:xfrm>
            <a:off x="1062179" y="2141613"/>
            <a:ext cx="1655763" cy="990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Film Distribution Licensing Mkt</a:t>
            </a:r>
          </a:p>
        </p:txBody>
      </p:sp>
      <p:sp>
        <p:nvSpPr>
          <p:cNvPr id="9" name="Rectangle 8">
            <a:extLst>
              <a:ext uri="{FF2B5EF4-FFF2-40B4-BE49-F238E27FC236}">
                <a16:creationId xmlns:a16="http://schemas.microsoft.com/office/drawing/2014/main" id="{6840A9E9-D6BC-4D44-A249-2BA848898970}"/>
              </a:ext>
            </a:extLst>
          </p:cNvPr>
          <p:cNvSpPr/>
          <p:nvPr/>
        </p:nvSpPr>
        <p:spPr>
          <a:xfrm>
            <a:off x="9562366" y="119986"/>
            <a:ext cx="2198685" cy="1537891"/>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Smaller theatres had been charging lower prices than Interstate</a:t>
            </a:r>
            <a:endParaRPr lang="en-US" dirty="0">
              <a:solidFill>
                <a:srgbClr val="0070C0"/>
              </a:solidFill>
              <a:latin typeface="Times New Roman" panose="02020603050405020304" pitchFamily="18" charset="0"/>
              <a:cs typeface="Times New Roman" panose="02020603050405020304" pitchFamily="18" charset="0"/>
            </a:endParaRPr>
          </a:p>
        </p:txBody>
      </p:sp>
      <p:sp>
        <p:nvSpPr>
          <p:cNvPr id="15" name="Rectangle 14">
            <a:extLst>
              <a:ext uri="{FF2B5EF4-FFF2-40B4-BE49-F238E27FC236}">
                <a16:creationId xmlns:a16="http://schemas.microsoft.com/office/drawing/2014/main" id="{659F57CA-DAD3-4246-B19B-77F0E8BE3E82}"/>
              </a:ext>
            </a:extLst>
          </p:cNvPr>
          <p:cNvSpPr/>
          <p:nvPr/>
        </p:nvSpPr>
        <p:spPr>
          <a:xfrm>
            <a:off x="449449" y="5987125"/>
            <a:ext cx="2881221" cy="426422"/>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i="1" dirty="0">
                <a:solidFill>
                  <a:srgbClr val="0070C0"/>
                </a:solidFill>
                <a:latin typeface="Times New Roman" panose="02020603050405020304" pitchFamily="18" charset="0"/>
                <a:cs typeface="Times New Roman" panose="02020603050405020304" pitchFamily="18" charset="0"/>
              </a:rPr>
              <a:t>“Circuit” = Theatre Chain</a:t>
            </a:r>
            <a:endParaRPr lang="en-US" i="1" dirty="0">
              <a:solidFill>
                <a:srgbClr val="0070C0"/>
              </a:solidFill>
              <a:latin typeface="Times New Roman" panose="02020603050405020304" pitchFamily="18" charset="0"/>
              <a:cs typeface="Times New Roman" panose="02020603050405020304" pitchFamily="18" charset="0"/>
            </a:endParaRPr>
          </a:p>
        </p:txBody>
      </p:sp>
      <p:cxnSp>
        <p:nvCxnSpPr>
          <p:cNvPr id="48" name="Straight Arrow Connector 47">
            <a:extLst>
              <a:ext uri="{FF2B5EF4-FFF2-40B4-BE49-F238E27FC236}">
                <a16:creationId xmlns:a16="http://schemas.microsoft.com/office/drawing/2014/main" id="{3AD2EFF4-5648-4D98-9F8E-330551CE3347}"/>
              </a:ext>
            </a:extLst>
          </p:cNvPr>
          <p:cNvCxnSpPr>
            <a:cxnSpLocks/>
          </p:cNvCxnSpPr>
          <p:nvPr/>
        </p:nvCxnSpPr>
        <p:spPr>
          <a:xfrm flipV="1">
            <a:off x="1692313" y="5178524"/>
            <a:ext cx="84060" cy="561672"/>
          </a:xfrm>
          <a:prstGeom prst="straightConnector1">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411E9AC6-BE81-4193-95AA-F609004F751A}"/>
              </a:ext>
            </a:extLst>
          </p:cNvPr>
          <p:cNvSpPr/>
          <p:nvPr/>
        </p:nvSpPr>
        <p:spPr>
          <a:xfrm>
            <a:off x="9646189" y="5274362"/>
            <a:ext cx="2031038" cy="1007528"/>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C00000"/>
                </a:solidFill>
                <a:latin typeface="Times New Roman" panose="02020603050405020304" pitchFamily="18" charset="0"/>
                <a:cs typeface="Times New Roman" panose="02020603050405020304" pitchFamily="18" charset="0"/>
              </a:rPr>
              <a:t>And retail prices increased !</a:t>
            </a:r>
            <a:endParaRPr lang="en-US" dirty="0">
              <a:solidFill>
                <a:srgbClr val="C00000"/>
              </a:solidFill>
              <a:latin typeface="Times New Roman" panose="02020603050405020304" pitchFamily="18" charset="0"/>
              <a:cs typeface="Times New Roman" panose="02020603050405020304" pitchFamily="18" charset="0"/>
            </a:endParaRPr>
          </a:p>
        </p:txBody>
      </p:sp>
      <p:cxnSp>
        <p:nvCxnSpPr>
          <p:cNvPr id="62" name="Straight Arrow Connector 61">
            <a:extLst>
              <a:ext uri="{FF2B5EF4-FFF2-40B4-BE49-F238E27FC236}">
                <a16:creationId xmlns:a16="http://schemas.microsoft.com/office/drawing/2014/main" id="{4986F8ED-BA79-455D-9C87-9E9DFA32C290}"/>
              </a:ext>
            </a:extLst>
          </p:cNvPr>
          <p:cNvCxnSpPr>
            <a:cxnSpLocks/>
          </p:cNvCxnSpPr>
          <p:nvPr/>
        </p:nvCxnSpPr>
        <p:spPr>
          <a:xfrm flipH="1">
            <a:off x="10722933" y="1807294"/>
            <a:ext cx="18633" cy="40839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D4293801-B2C9-4B85-B104-253655A2502C}"/>
              </a:ext>
            </a:extLst>
          </p:cNvPr>
          <p:cNvCxnSpPr>
            <a:cxnSpLocks/>
          </p:cNvCxnSpPr>
          <p:nvPr/>
        </p:nvCxnSpPr>
        <p:spPr>
          <a:xfrm flipH="1">
            <a:off x="10661708" y="4686203"/>
            <a:ext cx="1" cy="42779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B3E9A94D-13AD-490C-85D4-CEECD117F017}"/>
              </a:ext>
            </a:extLst>
          </p:cNvPr>
          <p:cNvSpPr/>
          <p:nvPr/>
        </p:nvSpPr>
        <p:spPr>
          <a:xfrm>
            <a:off x="1083988" y="4265976"/>
            <a:ext cx="1623562" cy="877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Retail Movie </a:t>
            </a:r>
            <a:r>
              <a:rPr lang="en-US" b="1" dirty="0" err="1">
                <a:solidFill>
                  <a:schemeClr val="tx1"/>
                </a:solidFill>
                <a:latin typeface="Times New Roman" panose="02020603050405020304" pitchFamily="18" charset="0"/>
                <a:cs typeface="Times New Roman" panose="02020603050405020304" pitchFamily="18" charset="0"/>
              </a:rPr>
              <a:t>Exhibtion</a:t>
            </a:r>
            <a:r>
              <a:rPr lang="en-US" b="1" dirty="0">
                <a:solidFill>
                  <a:schemeClr val="tx1"/>
                </a:solidFill>
                <a:latin typeface="Times New Roman" panose="02020603050405020304" pitchFamily="18" charset="0"/>
                <a:cs typeface="Times New Roman" panose="02020603050405020304" pitchFamily="18" charset="0"/>
              </a:rPr>
              <a:t> Mkt</a:t>
            </a:r>
          </a:p>
        </p:txBody>
      </p:sp>
    </p:spTree>
    <p:extLst>
      <p:ext uri="{BB962C8B-B14F-4D97-AF65-F5344CB8AC3E}">
        <p14:creationId xmlns:p14="http://schemas.microsoft.com/office/powerpoint/2010/main" val="14408364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87A13-1F56-480A-9988-6EFE3EDF9782}"/>
              </a:ext>
            </a:extLst>
          </p:cNvPr>
          <p:cNvSpPr>
            <a:spLocks noGrp="1"/>
          </p:cNvSpPr>
          <p:nvPr>
            <p:ph type="ctrTitle"/>
          </p:nvPr>
        </p:nvSpPr>
        <p:spPr>
          <a:xfrm>
            <a:off x="1071937" y="1851828"/>
            <a:ext cx="9335784" cy="2387600"/>
          </a:xfrm>
        </p:spPr>
        <p:txBody>
          <a:bodyPr>
            <a:normAutofit/>
          </a:bodyPr>
          <a:lstStyle/>
          <a:p>
            <a:r>
              <a:rPr lang="en-US" sz="3200" i="1" dirty="0">
                <a:solidFill>
                  <a:srgbClr val="C00000"/>
                </a:solidFill>
              </a:rPr>
              <a:t>Query: </a:t>
            </a:r>
            <a:r>
              <a:rPr lang="en-US" sz="3200" dirty="0">
                <a:solidFill>
                  <a:srgbClr val="C00000"/>
                </a:solidFill>
              </a:rPr>
              <a:t>How Does This Remind You of </a:t>
            </a:r>
            <a:r>
              <a:rPr lang="en-US" sz="3200" i="1" dirty="0" err="1">
                <a:solidFill>
                  <a:srgbClr val="C00000"/>
                </a:solidFill>
              </a:rPr>
              <a:t>JTC</a:t>
            </a:r>
            <a:r>
              <a:rPr lang="en-US" sz="3200" i="1" dirty="0">
                <a:solidFill>
                  <a:srgbClr val="C00000"/>
                </a:solidFill>
              </a:rPr>
              <a:t> Petroleum</a:t>
            </a:r>
            <a:r>
              <a:rPr lang="en-US" sz="3200" dirty="0">
                <a:solidFill>
                  <a:srgbClr val="C00000"/>
                </a:solidFill>
              </a:rPr>
              <a:t>? </a:t>
            </a:r>
          </a:p>
        </p:txBody>
      </p:sp>
      <p:sp>
        <p:nvSpPr>
          <p:cNvPr id="3" name="Subtitle 2">
            <a:extLst>
              <a:ext uri="{FF2B5EF4-FFF2-40B4-BE49-F238E27FC236}">
                <a16:creationId xmlns:a16="http://schemas.microsoft.com/office/drawing/2014/main" id="{D4F0A78A-1100-4415-899D-E8532F584BC7}"/>
              </a:ext>
            </a:extLst>
          </p:cNvPr>
          <p:cNvSpPr>
            <a:spLocks noGrp="1"/>
          </p:cNvSpPr>
          <p:nvPr>
            <p:ph type="subTitle" idx="1"/>
          </p:nvPr>
        </p:nvSpPr>
        <p:spPr/>
        <p:txBody>
          <a:bodyPr/>
          <a:lstStyle/>
          <a:p>
            <a:r>
              <a:rPr lang="en-US" dirty="0"/>
              <a:t> </a:t>
            </a:r>
          </a:p>
        </p:txBody>
      </p:sp>
    </p:spTree>
    <p:extLst>
      <p:ext uri="{BB962C8B-B14F-4D97-AF65-F5344CB8AC3E}">
        <p14:creationId xmlns:p14="http://schemas.microsoft.com/office/powerpoint/2010/main" val="31306586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23E61-BB84-4C6B-B71B-B076151BD52F}"/>
              </a:ext>
            </a:extLst>
          </p:cNvPr>
          <p:cNvSpPr>
            <a:spLocks noGrp="1"/>
          </p:cNvSpPr>
          <p:nvPr>
            <p:ph type="title"/>
          </p:nvPr>
        </p:nvSpPr>
        <p:spPr/>
        <p:txBody>
          <a:bodyPr>
            <a:normAutofit/>
          </a:bodyPr>
          <a:lstStyle/>
          <a:p>
            <a:r>
              <a:rPr lang="en-US" sz="3200" dirty="0"/>
              <a:t>Interpreting the O’Donnell Letter as Evidence </a:t>
            </a:r>
            <a:br>
              <a:rPr lang="en-US" sz="3200" dirty="0"/>
            </a:br>
            <a:r>
              <a:rPr lang="en-US" sz="3200" dirty="0"/>
              <a:t>of Agreement (p.333) </a:t>
            </a:r>
          </a:p>
        </p:txBody>
      </p:sp>
      <p:sp>
        <p:nvSpPr>
          <p:cNvPr id="3" name="Content Placeholder 2">
            <a:extLst>
              <a:ext uri="{FF2B5EF4-FFF2-40B4-BE49-F238E27FC236}">
                <a16:creationId xmlns:a16="http://schemas.microsoft.com/office/drawing/2014/main" id="{55EDD6A0-F0E6-4FA4-B825-C7D70C830FFB}"/>
              </a:ext>
            </a:extLst>
          </p:cNvPr>
          <p:cNvSpPr>
            <a:spLocks noGrp="1"/>
          </p:cNvSpPr>
          <p:nvPr>
            <p:ph idx="1"/>
          </p:nvPr>
        </p:nvSpPr>
        <p:spPr>
          <a:xfrm>
            <a:off x="838200" y="1825625"/>
            <a:ext cx="8153400" cy="4351338"/>
          </a:xfrm>
        </p:spPr>
        <p:txBody>
          <a:bodyPr>
            <a:normAutofit lnSpcReduction="10000"/>
          </a:bodyPr>
          <a:lstStyle/>
          <a:p>
            <a:pPr marL="0" indent="0">
              <a:buNone/>
            </a:pPr>
            <a:r>
              <a:rPr lang="en-US" sz="2000" dirty="0"/>
              <a:t>“The O'Donnell letter named on its face as addressees the eight local representatives of the distributors, and so, from the beginning,</a:t>
            </a:r>
            <a:r>
              <a:rPr lang="en-US" sz="2000" b="1" dirty="0"/>
              <a:t> </a:t>
            </a:r>
            <a:r>
              <a:rPr lang="en-US" sz="2000" dirty="0">
                <a:solidFill>
                  <a:srgbClr val="C00000"/>
                </a:solidFill>
              </a:rPr>
              <a:t>each of the distributors knew that the proposals were under consideration by the others. </a:t>
            </a:r>
          </a:p>
          <a:p>
            <a:pPr marL="0" indent="0">
              <a:buNone/>
            </a:pPr>
            <a:r>
              <a:rPr lang="en-US" sz="2000" dirty="0"/>
              <a:t>Each was aware that all were in active competition, and that, </a:t>
            </a:r>
            <a:r>
              <a:rPr lang="en-US" sz="2000" dirty="0">
                <a:solidFill>
                  <a:srgbClr val="C00000"/>
                </a:solidFill>
              </a:rPr>
              <a:t>without substantially unanimous action </a:t>
            </a:r>
            <a:r>
              <a:rPr lang="en-US" sz="2000" dirty="0"/>
              <a:t>with respect to the restrictions for any given territory, there was </a:t>
            </a:r>
            <a:r>
              <a:rPr lang="en-US" sz="2000" dirty="0">
                <a:solidFill>
                  <a:srgbClr val="C00000"/>
                </a:solidFill>
              </a:rPr>
              <a:t>risk of a substantial loss of the business </a:t>
            </a:r>
            <a:r>
              <a:rPr lang="en-US" sz="2000" dirty="0"/>
              <a:t>and goodwill of the subsequent-run and independent exhibitors, but that, with it, there was the prospect of increased profits. </a:t>
            </a:r>
          </a:p>
          <a:p>
            <a:pPr marL="0" indent="0">
              <a:buNone/>
            </a:pPr>
            <a:r>
              <a:rPr lang="en-US" sz="2000" dirty="0"/>
              <a:t>There was therefore </a:t>
            </a:r>
            <a:r>
              <a:rPr lang="en-US" sz="2000" dirty="0">
                <a:solidFill>
                  <a:srgbClr val="C00000"/>
                </a:solidFill>
              </a:rPr>
              <a:t>strong motive for concerted action</a:t>
            </a:r>
            <a:r>
              <a:rPr lang="en-US" sz="2000" dirty="0"/>
              <a:t>, full advantage of which was taken by Interstate and Consolidated in presenting their demands to all in a single document.</a:t>
            </a:r>
          </a:p>
          <a:p>
            <a:pPr marL="0" indent="0">
              <a:buNone/>
            </a:pPr>
            <a:r>
              <a:rPr lang="en-US" sz="2000" dirty="0"/>
              <a:t>There was </a:t>
            </a:r>
            <a:r>
              <a:rPr lang="en-US" sz="2000" dirty="0">
                <a:solidFill>
                  <a:srgbClr val="C00000"/>
                </a:solidFill>
              </a:rPr>
              <a:t>risk, too, that, without agreement, diversity of action would follow</a:t>
            </a:r>
            <a:r>
              <a:rPr lang="en-US" sz="2000" dirty="0"/>
              <a:t>. </a:t>
            </a:r>
          </a:p>
          <a:p>
            <a:pPr marL="0" indent="0">
              <a:buNone/>
            </a:pPr>
            <a:r>
              <a:rPr lang="en-US" sz="2000" dirty="0"/>
              <a:t>Compliance with the </a:t>
            </a:r>
            <a:r>
              <a:rPr lang="en-US" sz="2000" b="1" dirty="0">
                <a:solidFill>
                  <a:srgbClr val="C00000"/>
                </a:solidFill>
              </a:rPr>
              <a:t>proposals involved a radical departure from the previous business practices </a:t>
            </a:r>
            <a:r>
              <a:rPr lang="en-US" sz="2000" dirty="0"/>
              <a:t>of the industry and </a:t>
            </a:r>
            <a:r>
              <a:rPr lang="en-US" sz="2000" dirty="0">
                <a:solidFill>
                  <a:srgbClr val="C00000"/>
                </a:solidFill>
              </a:rPr>
              <a:t>a drastic increase in admission prices of most of the subsequent-run theaters</a:t>
            </a:r>
            <a:r>
              <a:rPr lang="en-US" sz="2000" dirty="0"/>
              <a:t>.” </a:t>
            </a:r>
          </a:p>
          <a:p>
            <a:pPr marL="0" indent="0">
              <a:buNone/>
            </a:pPr>
            <a:endParaRPr lang="en-US" sz="2000" dirty="0"/>
          </a:p>
        </p:txBody>
      </p:sp>
      <p:sp>
        <p:nvSpPr>
          <p:cNvPr id="4" name="Content Placeholder 6">
            <a:extLst>
              <a:ext uri="{FF2B5EF4-FFF2-40B4-BE49-F238E27FC236}">
                <a16:creationId xmlns:a16="http://schemas.microsoft.com/office/drawing/2014/main" id="{D0E6E7FA-85D8-42E0-AF02-0EC5ED5721B5}"/>
              </a:ext>
            </a:extLst>
          </p:cNvPr>
          <p:cNvSpPr txBox="1">
            <a:spLocks/>
          </p:cNvSpPr>
          <p:nvPr/>
        </p:nvSpPr>
        <p:spPr>
          <a:xfrm>
            <a:off x="9260840" y="4903056"/>
            <a:ext cx="2219960" cy="840230"/>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rgbClr val="0070C0"/>
                </a:solidFill>
              </a:rPr>
              <a:t>“Radical departure” from previous business practices</a:t>
            </a:r>
          </a:p>
        </p:txBody>
      </p:sp>
      <p:sp>
        <p:nvSpPr>
          <p:cNvPr id="5" name="Content Placeholder 6">
            <a:extLst>
              <a:ext uri="{FF2B5EF4-FFF2-40B4-BE49-F238E27FC236}">
                <a16:creationId xmlns:a16="http://schemas.microsoft.com/office/drawing/2014/main" id="{72083892-F652-496B-9E6D-7ABD342E6807}"/>
              </a:ext>
            </a:extLst>
          </p:cNvPr>
          <p:cNvSpPr txBox="1">
            <a:spLocks/>
          </p:cNvSpPr>
          <p:nvPr/>
        </p:nvSpPr>
        <p:spPr>
          <a:xfrm>
            <a:off x="9077960" y="2661777"/>
            <a:ext cx="2458720" cy="1595309"/>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rgbClr val="0070C0"/>
                </a:solidFill>
              </a:rPr>
              <a:t>“Unanimity” required</a:t>
            </a:r>
            <a:br>
              <a:rPr lang="en-US" sz="1800" b="1" dirty="0">
                <a:solidFill>
                  <a:srgbClr val="0070C0"/>
                </a:solidFill>
              </a:rPr>
            </a:br>
            <a:endParaRPr lang="en-US" sz="1800" b="1" dirty="0">
              <a:solidFill>
                <a:srgbClr val="0070C0"/>
              </a:solidFill>
            </a:endParaRPr>
          </a:p>
          <a:p>
            <a:pPr marL="0" indent="0">
              <a:buFont typeface="Arial" panose="020B0604020202020204" pitchFamily="34" charset="0"/>
              <a:buNone/>
            </a:pPr>
            <a:endParaRPr lang="en-US" sz="1800" b="1" dirty="0">
              <a:solidFill>
                <a:srgbClr val="0070C0"/>
              </a:solidFill>
            </a:endParaRPr>
          </a:p>
          <a:p>
            <a:pPr marL="0" indent="0">
              <a:buFont typeface="Arial" panose="020B0604020202020204" pitchFamily="34" charset="0"/>
              <a:buNone/>
            </a:pPr>
            <a:r>
              <a:rPr lang="en-US" sz="1800" b="1" dirty="0">
                <a:solidFill>
                  <a:srgbClr val="0070C0"/>
                </a:solidFill>
              </a:rPr>
              <a:t>      “Motive for </a:t>
            </a:r>
            <a:br>
              <a:rPr lang="en-US" sz="1800" b="1" dirty="0">
                <a:solidFill>
                  <a:srgbClr val="0070C0"/>
                </a:solidFill>
              </a:rPr>
            </a:br>
            <a:r>
              <a:rPr lang="en-US" sz="1800" b="1" dirty="0">
                <a:solidFill>
                  <a:srgbClr val="0070C0"/>
                </a:solidFill>
              </a:rPr>
              <a:t>   Concerted Action”</a:t>
            </a:r>
          </a:p>
        </p:txBody>
      </p:sp>
      <p:sp>
        <p:nvSpPr>
          <p:cNvPr id="6" name="Content Placeholder 6">
            <a:extLst>
              <a:ext uri="{FF2B5EF4-FFF2-40B4-BE49-F238E27FC236}">
                <a16:creationId xmlns:a16="http://schemas.microsoft.com/office/drawing/2014/main" id="{1854692C-B0D7-45A1-A300-A31619068E8C}"/>
              </a:ext>
            </a:extLst>
          </p:cNvPr>
          <p:cNvSpPr txBox="1">
            <a:spLocks/>
          </p:cNvSpPr>
          <p:nvPr/>
        </p:nvSpPr>
        <p:spPr>
          <a:xfrm>
            <a:off x="9133840" y="1511967"/>
            <a:ext cx="2346960" cy="840230"/>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rgbClr val="0070C0"/>
                </a:solidFill>
              </a:rPr>
              <a:t>Knowledge that proposal was considered by others</a:t>
            </a:r>
          </a:p>
        </p:txBody>
      </p:sp>
      <p:cxnSp>
        <p:nvCxnSpPr>
          <p:cNvPr id="12" name="Straight Arrow Connector 11">
            <a:extLst>
              <a:ext uri="{FF2B5EF4-FFF2-40B4-BE49-F238E27FC236}">
                <a16:creationId xmlns:a16="http://schemas.microsoft.com/office/drawing/2014/main" id="{92361934-8D48-4AAC-B04A-9B7FA0E926DB}"/>
              </a:ext>
            </a:extLst>
          </p:cNvPr>
          <p:cNvCxnSpPr>
            <a:cxnSpLocks/>
          </p:cNvCxnSpPr>
          <p:nvPr/>
        </p:nvCxnSpPr>
        <p:spPr>
          <a:xfrm>
            <a:off x="10243820" y="3064478"/>
            <a:ext cx="0" cy="499586"/>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15303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56776-1541-4CE8-B6C1-E15BBB67B54E}"/>
              </a:ext>
            </a:extLst>
          </p:cNvPr>
          <p:cNvSpPr>
            <a:spLocks noGrp="1"/>
          </p:cNvSpPr>
          <p:nvPr>
            <p:ph type="title"/>
          </p:nvPr>
        </p:nvSpPr>
        <p:spPr/>
        <p:txBody>
          <a:bodyPr>
            <a:normAutofit/>
          </a:bodyPr>
          <a:lstStyle/>
          <a:p>
            <a:r>
              <a:rPr lang="en-US" sz="3200" dirty="0"/>
              <a:t>Bottom Line: Agreement Among the Film Distributors (p.334)</a:t>
            </a:r>
          </a:p>
        </p:txBody>
      </p:sp>
      <p:sp>
        <p:nvSpPr>
          <p:cNvPr id="3" name="Content Placeholder 2">
            <a:extLst>
              <a:ext uri="{FF2B5EF4-FFF2-40B4-BE49-F238E27FC236}">
                <a16:creationId xmlns:a16="http://schemas.microsoft.com/office/drawing/2014/main" id="{A3C25C43-9464-4809-AAB6-0BACB58EEE80}"/>
              </a:ext>
            </a:extLst>
          </p:cNvPr>
          <p:cNvSpPr>
            <a:spLocks noGrp="1"/>
          </p:cNvSpPr>
          <p:nvPr>
            <p:ph idx="1"/>
          </p:nvPr>
        </p:nvSpPr>
        <p:spPr>
          <a:xfrm>
            <a:off x="574040" y="1602105"/>
            <a:ext cx="10515600" cy="4351338"/>
          </a:xfrm>
        </p:spPr>
        <p:txBody>
          <a:bodyPr>
            <a:normAutofit/>
          </a:bodyPr>
          <a:lstStyle/>
          <a:p>
            <a:r>
              <a:rPr kumimoji="1" lang="en-US" sz="2000" dirty="0"/>
              <a:t>“</a:t>
            </a:r>
            <a:r>
              <a:rPr lang="en-US" sz="2000" dirty="0"/>
              <a:t>While the District Court’s finding of an </a:t>
            </a:r>
            <a:r>
              <a:rPr lang="en-US" sz="2000" b="1" dirty="0">
                <a:solidFill>
                  <a:srgbClr val="C00000"/>
                </a:solidFill>
              </a:rPr>
              <a:t>agreement of the distributors among themselves </a:t>
            </a:r>
            <a:r>
              <a:rPr lang="en-US" sz="2000" dirty="0"/>
              <a:t>is supported by the evidence, </a:t>
            </a:r>
            <a:r>
              <a:rPr lang="en-US" sz="2000" dirty="0">
                <a:solidFill>
                  <a:srgbClr val="0070C0"/>
                </a:solidFill>
              </a:rPr>
              <a:t>we think that in the circumstances of this case such agreement for the imposition of the restrictions upon subsequent-run exhibitors was not a prerequisite to an unlawful conspiracy.”</a:t>
            </a:r>
          </a:p>
          <a:p>
            <a:r>
              <a:rPr kumimoji="1" lang="en-US" sz="2000" b="1" dirty="0">
                <a:solidFill>
                  <a:srgbClr val="C00000"/>
                </a:solidFill>
                <a:highlight>
                  <a:srgbClr val="FFFF00"/>
                </a:highlight>
              </a:rPr>
              <a:t>“</a:t>
            </a:r>
            <a:r>
              <a:rPr lang="en-US" sz="2000" b="1" dirty="0">
                <a:solidFill>
                  <a:srgbClr val="C00000"/>
                </a:solidFill>
                <a:highlight>
                  <a:srgbClr val="FFFF00"/>
                </a:highlight>
                <a:cs typeface="Times New Roman" panose="02020603050405020304" pitchFamily="18" charset="0"/>
              </a:rPr>
              <a:t>It was enough that, knowing that concerted action was contemplated and invited, the distributors gave their adherence to the scheme and participated in it. Each distributor was advised that the others were asked to participate; each knew the cooperation was essential to successful operation of the plan</a:t>
            </a:r>
            <a:r>
              <a:rPr lang="en-US" sz="2000" b="1" dirty="0">
                <a:solidFill>
                  <a:srgbClr val="C00000"/>
                </a:solidFill>
                <a:highlight>
                  <a:srgbClr val="FFFF00"/>
                </a:highlight>
              </a:rPr>
              <a:t> .”</a:t>
            </a:r>
          </a:p>
          <a:p>
            <a:r>
              <a:rPr kumimoji="1" lang="en-US" sz="2000" dirty="0"/>
              <a:t>“</a:t>
            </a:r>
            <a:r>
              <a:rPr lang="en-US" sz="2000" b="1" dirty="0">
                <a:solidFill>
                  <a:srgbClr val="C00000"/>
                </a:solidFill>
                <a:cs typeface="Times New Roman" panose="02020603050405020304" pitchFamily="18" charset="0"/>
              </a:rPr>
              <a:t>Acceptance by competitors</a:t>
            </a:r>
            <a:r>
              <a:rPr lang="en-US" sz="2000" dirty="0">
                <a:solidFill>
                  <a:srgbClr val="C00000"/>
                </a:solidFill>
                <a:cs typeface="Times New Roman" panose="02020603050405020304" pitchFamily="18" charset="0"/>
              </a:rPr>
              <a:t>,</a:t>
            </a:r>
            <a:r>
              <a:rPr lang="en-US" sz="2000" dirty="0">
                <a:cs typeface="Times New Roman" panose="02020603050405020304" pitchFamily="18" charset="0"/>
              </a:rPr>
              <a:t> </a:t>
            </a:r>
            <a:r>
              <a:rPr lang="en-US" sz="2000" b="1" dirty="0">
                <a:solidFill>
                  <a:srgbClr val="C00000"/>
                </a:solidFill>
                <a:cs typeface="Times New Roman" panose="02020603050405020304" pitchFamily="18" charset="0"/>
              </a:rPr>
              <a:t>without previous agreement, of an invitation to participate in a plan, the necessary consequence of which, if carried out, is restraint of interstate commerce, is sufficient to establish an unlawful conspiracy under the Sherman Act</a:t>
            </a:r>
            <a:r>
              <a:rPr lang="en-US" sz="2000" b="1" dirty="0">
                <a:solidFill>
                  <a:srgbClr val="C00000"/>
                </a:solidFill>
              </a:rPr>
              <a:t>.”</a:t>
            </a:r>
            <a:endParaRPr kumimoji="1" lang="en-US" sz="2000" b="1" dirty="0">
              <a:solidFill>
                <a:srgbClr val="C00000"/>
              </a:solidFill>
            </a:endParaRPr>
          </a:p>
          <a:p>
            <a:endParaRPr lang="en-US" sz="2000" dirty="0">
              <a:solidFill>
                <a:srgbClr val="000000"/>
              </a:solidFill>
            </a:endParaRPr>
          </a:p>
          <a:p>
            <a:endParaRPr lang="en-US" sz="2000" dirty="0">
              <a:solidFill>
                <a:srgbClr val="000000"/>
              </a:solidFill>
            </a:endParaRPr>
          </a:p>
          <a:p>
            <a:endParaRPr lang="en-US" sz="2000" dirty="0"/>
          </a:p>
        </p:txBody>
      </p:sp>
    </p:spTree>
    <p:extLst>
      <p:ext uri="{BB962C8B-B14F-4D97-AF65-F5344CB8AC3E}">
        <p14:creationId xmlns:p14="http://schemas.microsoft.com/office/powerpoint/2010/main" val="26193706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Box 1"/>
          <p:cNvSpPr txBox="1">
            <a:spLocks noChangeArrowheads="1"/>
          </p:cNvSpPr>
          <p:nvPr/>
        </p:nvSpPr>
        <p:spPr bwMode="auto">
          <a:xfrm>
            <a:off x="2574278" y="381001"/>
            <a:ext cx="686405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2400" b="1" dirty="0">
                <a:latin typeface="+mj-lt"/>
                <a:cs typeface="Times New Roman" panose="02020603050405020304" pitchFamily="18" charset="0"/>
              </a:rPr>
              <a:t>Figure 3-2 (p.335):</a:t>
            </a:r>
          </a:p>
          <a:p>
            <a:pPr algn="ctr">
              <a:spcBef>
                <a:spcPct val="0"/>
              </a:spcBef>
              <a:buFontTx/>
              <a:buNone/>
            </a:pPr>
            <a:r>
              <a:rPr lang="en-US" sz="2400" b="1" i="1" dirty="0">
                <a:latin typeface="+mj-lt"/>
                <a:cs typeface="Times New Roman" panose="02020603050405020304" pitchFamily="18" charset="0"/>
              </a:rPr>
              <a:t>Interstate Circuit </a:t>
            </a:r>
            <a:r>
              <a:rPr lang="en-US" sz="2400" b="1" dirty="0">
                <a:latin typeface="+mj-lt"/>
                <a:cs typeface="Times New Roman" panose="02020603050405020304" pitchFamily="18" charset="0"/>
              </a:rPr>
              <a:t>– A “Hub and Spoke” Conspiracy</a:t>
            </a:r>
          </a:p>
        </p:txBody>
      </p:sp>
      <p:sp>
        <p:nvSpPr>
          <p:cNvPr id="3" name="Rectangle 2"/>
          <p:cNvSpPr/>
          <p:nvPr/>
        </p:nvSpPr>
        <p:spPr>
          <a:xfrm>
            <a:off x="7407876" y="3398411"/>
            <a:ext cx="1295400" cy="762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latin typeface="Times New Roman" panose="02020603050405020304" pitchFamily="18" charset="0"/>
                <a:cs typeface="Times New Roman" panose="02020603050405020304" pitchFamily="18" charset="0"/>
              </a:rPr>
              <a:t>Texas Consolidated</a:t>
            </a:r>
          </a:p>
          <a:p>
            <a:pPr algn="ctr">
              <a:defRPr/>
            </a:pPr>
            <a:r>
              <a:rPr lang="en-US" sz="1600" dirty="0">
                <a:solidFill>
                  <a:schemeClr val="tx1"/>
                </a:solidFill>
                <a:latin typeface="Times New Roman" panose="02020603050405020304" pitchFamily="18" charset="0"/>
                <a:cs typeface="Times New Roman" panose="02020603050405020304" pitchFamily="18" charset="0"/>
              </a:rPr>
              <a:t>(Exhibitor)</a:t>
            </a:r>
          </a:p>
        </p:txBody>
      </p:sp>
      <p:sp>
        <p:nvSpPr>
          <p:cNvPr id="4" name="Rectangle 3"/>
          <p:cNvSpPr/>
          <p:nvPr/>
        </p:nvSpPr>
        <p:spPr>
          <a:xfrm>
            <a:off x="5198076" y="3398411"/>
            <a:ext cx="1295400" cy="762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latin typeface="Times New Roman" panose="02020603050405020304" pitchFamily="18" charset="0"/>
                <a:cs typeface="Times New Roman" panose="02020603050405020304" pitchFamily="18" charset="0"/>
              </a:rPr>
              <a:t>Interstate</a:t>
            </a:r>
          </a:p>
          <a:p>
            <a:pPr algn="ctr">
              <a:defRPr/>
            </a:pPr>
            <a:r>
              <a:rPr lang="en-US" sz="1600" dirty="0">
                <a:solidFill>
                  <a:schemeClr val="tx1"/>
                </a:solidFill>
                <a:latin typeface="Times New Roman" panose="02020603050405020304" pitchFamily="18" charset="0"/>
                <a:cs typeface="Times New Roman" panose="02020603050405020304" pitchFamily="18" charset="0"/>
              </a:rPr>
              <a:t>(Exhibitor)</a:t>
            </a:r>
          </a:p>
        </p:txBody>
      </p:sp>
      <p:sp>
        <p:nvSpPr>
          <p:cNvPr id="48133" name="TextBox 4"/>
          <p:cNvSpPr txBox="1">
            <a:spLocks noChangeArrowheads="1"/>
          </p:cNvSpPr>
          <p:nvPr/>
        </p:nvSpPr>
        <p:spPr bwMode="auto">
          <a:xfrm>
            <a:off x="6501414" y="3398412"/>
            <a:ext cx="8429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200">
                <a:latin typeface="Times New Roman" panose="02020603050405020304" pitchFamily="18" charset="0"/>
                <a:cs typeface="Times New Roman" panose="02020603050405020304" pitchFamily="18" charset="0"/>
              </a:rPr>
              <a:t>O’Donnell</a:t>
            </a:r>
          </a:p>
        </p:txBody>
      </p:sp>
      <p:sp>
        <p:nvSpPr>
          <p:cNvPr id="48134" name="TextBox 5"/>
          <p:cNvSpPr txBox="1">
            <a:spLocks noChangeArrowheads="1"/>
          </p:cNvSpPr>
          <p:nvPr/>
        </p:nvSpPr>
        <p:spPr bwMode="auto">
          <a:xfrm>
            <a:off x="6501415" y="3884187"/>
            <a:ext cx="8715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200">
                <a:latin typeface="Times New Roman" panose="02020603050405020304" pitchFamily="18" charset="0"/>
                <a:cs typeface="Times New Roman" panose="02020603050405020304" pitchFamily="18" charset="0"/>
              </a:rPr>
              <a:t>Hoblitzelle</a:t>
            </a:r>
          </a:p>
        </p:txBody>
      </p:sp>
      <p:cxnSp>
        <p:nvCxnSpPr>
          <p:cNvPr id="7" name="Straight Arrow Connector 6"/>
          <p:cNvCxnSpPr>
            <a:stCxn id="7" idx="3"/>
          </p:cNvCxnSpPr>
          <p:nvPr/>
        </p:nvCxnSpPr>
        <p:spPr>
          <a:xfrm>
            <a:off x="6493476" y="3779411"/>
            <a:ext cx="914400"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5129814" y="1569611"/>
            <a:ext cx="1371600" cy="914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latin typeface="Times New Roman" panose="02020603050405020304" pitchFamily="18" charset="0"/>
                <a:cs typeface="Times New Roman" panose="02020603050405020304" pitchFamily="18" charset="0"/>
              </a:rPr>
              <a:t>Distributor</a:t>
            </a:r>
          </a:p>
        </p:txBody>
      </p:sp>
      <p:sp>
        <p:nvSpPr>
          <p:cNvPr id="9" name="Oval 8"/>
          <p:cNvSpPr/>
          <p:nvPr/>
        </p:nvSpPr>
        <p:spPr>
          <a:xfrm>
            <a:off x="3216876" y="2484011"/>
            <a:ext cx="1371600" cy="914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latin typeface="Times New Roman" panose="02020603050405020304" pitchFamily="18" charset="0"/>
                <a:cs typeface="Times New Roman" panose="02020603050405020304" pitchFamily="18" charset="0"/>
              </a:rPr>
              <a:t>Distributor</a:t>
            </a:r>
          </a:p>
        </p:txBody>
      </p:sp>
      <p:sp>
        <p:nvSpPr>
          <p:cNvPr id="10" name="Oval 9"/>
          <p:cNvSpPr/>
          <p:nvPr/>
        </p:nvSpPr>
        <p:spPr>
          <a:xfrm>
            <a:off x="3216876" y="4160411"/>
            <a:ext cx="1371600" cy="914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latin typeface="Times New Roman" panose="02020603050405020304" pitchFamily="18" charset="0"/>
                <a:cs typeface="Times New Roman" panose="02020603050405020304" pitchFamily="18" charset="0"/>
              </a:rPr>
              <a:t>Distributor</a:t>
            </a:r>
          </a:p>
        </p:txBody>
      </p:sp>
      <p:sp>
        <p:nvSpPr>
          <p:cNvPr id="11" name="Oval 10"/>
          <p:cNvSpPr/>
          <p:nvPr/>
        </p:nvSpPr>
        <p:spPr>
          <a:xfrm>
            <a:off x="5159976" y="5084336"/>
            <a:ext cx="1371600" cy="914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latin typeface="Times New Roman" panose="02020603050405020304" pitchFamily="18" charset="0"/>
                <a:cs typeface="Times New Roman" panose="02020603050405020304" pitchFamily="18" charset="0"/>
              </a:rPr>
              <a:t>Distributor</a:t>
            </a:r>
          </a:p>
        </p:txBody>
      </p:sp>
      <p:sp>
        <p:nvSpPr>
          <p:cNvPr id="12" name="Oval 11"/>
          <p:cNvSpPr/>
          <p:nvPr/>
        </p:nvSpPr>
        <p:spPr>
          <a:xfrm>
            <a:off x="7344376" y="5084336"/>
            <a:ext cx="1371600" cy="914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latin typeface="Times New Roman" panose="02020603050405020304" pitchFamily="18" charset="0"/>
                <a:cs typeface="Times New Roman" panose="02020603050405020304" pitchFamily="18" charset="0"/>
              </a:rPr>
              <a:t>Distributor</a:t>
            </a:r>
          </a:p>
        </p:txBody>
      </p:sp>
      <p:sp>
        <p:nvSpPr>
          <p:cNvPr id="13" name="Oval 12"/>
          <p:cNvSpPr/>
          <p:nvPr/>
        </p:nvSpPr>
        <p:spPr>
          <a:xfrm>
            <a:off x="9398601" y="4160411"/>
            <a:ext cx="1371600" cy="914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latin typeface="Times New Roman" panose="02020603050405020304" pitchFamily="18" charset="0"/>
                <a:cs typeface="Times New Roman" panose="02020603050405020304" pitchFamily="18" charset="0"/>
              </a:rPr>
              <a:t>Distributor</a:t>
            </a:r>
          </a:p>
        </p:txBody>
      </p:sp>
      <p:sp>
        <p:nvSpPr>
          <p:cNvPr id="14" name="Oval 13"/>
          <p:cNvSpPr/>
          <p:nvPr/>
        </p:nvSpPr>
        <p:spPr>
          <a:xfrm>
            <a:off x="9398601" y="2484011"/>
            <a:ext cx="1371600" cy="914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latin typeface="Times New Roman" panose="02020603050405020304" pitchFamily="18" charset="0"/>
                <a:cs typeface="Times New Roman" panose="02020603050405020304" pitchFamily="18" charset="0"/>
              </a:rPr>
              <a:t>Distributor</a:t>
            </a:r>
          </a:p>
        </p:txBody>
      </p:sp>
      <p:sp>
        <p:nvSpPr>
          <p:cNvPr id="15" name="Oval 14"/>
          <p:cNvSpPr/>
          <p:nvPr/>
        </p:nvSpPr>
        <p:spPr>
          <a:xfrm>
            <a:off x="7407876" y="1569611"/>
            <a:ext cx="1371600" cy="914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latin typeface="Times New Roman" panose="02020603050405020304" pitchFamily="18" charset="0"/>
                <a:cs typeface="Times New Roman" panose="02020603050405020304" pitchFamily="18" charset="0"/>
              </a:rPr>
              <a:t>Distributor</a:t>
            </a:r>
          </a:p>
        </p:txBody>
      </p:sp>
      <p:cxnSp>
        <p:nvCxnSpPr>
          <p:cNvPr id="16" name="Straight Arrow Connector 15"/>
          <p:cNvCxnSpPr/>
          <p:nvPr/>
        </p:nvCxnSpPr>
        <p:spPr>
          <a:xfrm>
            <a:off x="5933090" y="2484012"/>
            <a:ext cx="903287" cy="803275"/>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4" idx="6"/>
          </p:cNvCxnSpPr>
          <p:nvPr/>
        </p:nvCxnSpPr>
        <p:spPr>
          <a:xfrm flipV="1">
            <a:off x="4588476" y="4160411"/>
            <a:ext cx="2133600" cy="4572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3" idx="6"/>
          </p:cNvCxnSpPr>
          <p:nvPr/>
        </p:nvCxnSpPr>
        <p:spPr>
          <a:xfrm>
            <a:off x="4588476" y="2941211"/>
            <a:ext cx="2057400" cy="3810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9" idx="4"/>
          </p:cNvCxnSpPr>
          <p:nvPr/>
        </p:nvCxnSpPr>
        <p:spPr>
          <a:xfrm flipH="1">
            <a:off x="6991952" y="2484012"/>
            <a:ext cx="1101725" cy="803275"/>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18" idx="2"/>
          </p:cNvCxnSpPr>
          <p:nvPr/>
        </p:nvCxnSpPr>
        <p:spPr>
          <a:xfrm flipV="1">
            <a:off x="7179277" y="2941211"/>
            <a:ext cx="2219325" cy="3810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cxnSpLocks/>
            <a:stCxn id="15" idx="0"/>
          </p:cNvCxnSpPr>
          <p:nvPr/>
        </p:nvCxnSpPr>
        <p:spPr>
          <a:xfrm flipV="1">
            <a:off x="5845776" y="4217562"/>
            <a:ext cx="990600" cy="866775"/>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endCxn id="16" idx="0"/>
          </p:cNvCxnSpPr>
          <p:nvPr/>
        </p:nvCxnSpPr>
        <p:spPr>
          <a:xfrm>
            <a:off x="6991952" y="4220736"/>
            <a:ext cx="1038225" cy="8636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17" idx="2"/>
          </p:cNvCxnSpPr>
          <p:nvPr/>
        </p:nvCxnSpPr>
        <p:spPr>
          <a:xfrm>
            <a:off x="7179277" y="4160411"/>
            <a:ext cx="2219325" cy="4572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3" idx="7"/>
            <a:endCxn id="12" idx="2"/>
          </p:cNvCxnSpPr>
          <p:nvPr/>
        </p:nvCxnSpPr>
        <p:spPr>
          <a:xfrm flipV="1">
            <a:off x="4386864" y="2026811"/>
            <a:ext cx="742950" cy="59055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2" idx="6"/>
            <a:endCxn id="19" idx="2"/>
          </p:cNvCxnSpPr>
          <p:nvPr/>
        </p:nvCxnSpPr>
        <p:spPr>
          <a:xfrm>
            <a:off x="6501414" y="2026811"/>
            <a:ext cx="906462"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19" idx="6"/>
            <a:endCxn id="18" idx="1"/>
          </p:cNvCxnSpPr>
          <p:nvPr/>
        </p:nvCxnSpPr>
        <p:spPr>
          <a:xfrm>
            <a:off x="8779476" y="2026811"/>
            <a:ext cx="819150" cy="59055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16" idx="6"/>
            <a:endCxn id="17" idx="4"/>
          </p:cNvCxnSpPr>
          <p:nvPr/>
        </p:nvCxnSpPr>
        <p:spPr>
          <a:xfrm flipV="1">
            <a:off x="8715977" y="5074812"/>
            <a:ext cx="1368425" cy="46672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cxnSpLocks/>
            <a:stCxn id="15" idx="6"/>
            <a:endCxn id="16" idx="2"/>
          </p:cNvCxnSpPr>
          <p:nvPr/>
        </p:nvCxnSpPr>
        <p:spPr>
          <a:xfrm>
            <a:off x="6531576" y="5541536"/>
            <a:ext cx="8128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18" idx="4"/>
            <a:endCxn id="17" idx="0"/>
          </p:cNvCxnSpPr>
          <p:nvPr/>
        </p:nvCxnSpPr>
        <p:spPr>
          <a:xfrm>
            <a:off x="10084401" y="3398411"/>
            <a:ext cx="0" cy="76200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13" idx="4"/>
            <a:endCxn id="14" idx="0"/>
          </p:cNvCxnSpPr>
          <p:nvPr/>
        </p:nvCxnSpPr>
        <p:spPr>
          <a:xfrm>
            <a:off x="3902676" y="3398411"/>
            <a:ext cx="0" cy="76200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a:stCxn id="14" idx="5"/>
            <a:endCxn id="15" idx="2"/>
          </p:cNvCxnSpPr>
          <p:nvPr/>
        </p:nvCxnSpPr>
        <p:spPr>
          <a:xfrm>
            <a:off x="4386864" y="4941462"/>
            <a:ext cx="773112" cy="60007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29124" y="5175091"/>
            <a:ext cx="3344940" cy="1323439"/>
          </a:xfrm>
          <a:prstGeom prst="rect">
            <a:avLst/>
          </a:prstGeom>
          <a:noFill/>
          <a:ln w="38100">
            <a:solidFill>
              <a:srgbClr val="0070C0"/>
            </a:solidFill>
          </a:ln>
        </p:spPr>
        <p:txBody>
          <a:bodyPr wrap="square" rtlCol="0">
            <a:spAutoFit/>
          </a:bodyPr>
          <a:lstStyle/>
          <a:p>
            <a:r>
              <a:rPr lang="en-US" sz="2000" b="1" dirty="0">
                <a:solidFill>
                  <a:srgbClr val="0070C0"/>
                </a:solidFill>
              </a:rPr>
              <a:t>The government was trying to prove the “outer rim”… that the Distributors conspired among themselves</a:t>
            </a:r>
          </a:p>
        </p:txBody>
      </p:sp>
      <p:pic>
        <p:nvPicPr>
          <p:cNvPr id="6" name="Picture 5"/>
          <p:cNvPicPr>
            <a:picLocks noChangeAspect="1"/>
          </p:cNvPicPr>
          <p:nvPr/>
        </p:nvPicPr>
        <p:blipFill>
          <a:blip r:embed="rId2"/>
          <a:stretch>
            <a:fillRect/>
          </a:stretch>
        </p:blipFill>
        <p:spPr>
          <a:xfrm>
            <a:off x="588611" y="1569611"/>
            <a:ext cx="1772815" cy="1764936"/>
          </a:xfrm>
          <a:prstGeom prst="rect">
            <a:avLst/>
          </a:prstGeom>
        </p:spPr>
      </p:pic>
      <p:sp>
        <p:nvSpPr>
          <p:cNvPr id="32" name="Slide Number Placeholder 31"/>
          <p:cNvSpPr>
            <a:spLocks noGrp="1"/>
          </p:cNvSpPr>
          <p:nvPr>
            <p:ph type="sldNum" sz="quarter" idx="12"/>
          </p:nvPr>
        </p:nvSpPr>
        <p:spPr/>
        <p:txBody>
          <a:bodyPr/>
          <a:lstStyle/>
          <a:p>
            <a:fld id="{53059169-D310-4D79-83BC-9AFBAB05B9AD}" type="slidenum">
              <a:rPr lang="en-US" smtClean="0"/>
              <a:t>27</a:t>
            </a:fld>
            <a:endParaRPr lang="en-US" dirty="0"/>
          </a:p>
        </p:txBody>
      </p:sp>
      <p:cxnSp>
        <p:nvCxnSpPr>
          <p:cNvPr id="33" name="Straight Arrow Connector 32">
            <a:extLst>
              <a:ext uri="{FF2B5EF4-FFF2-40B4-BE49-F238E27FC236}">
                <a16:creationId xmlns:a16="http://schemas.microsoft.com/office/drawing/2014/main" id="{102B7E0F-AB9E-42E4-BF8A-823545FF9A5A}"/>
              </a:ext>
            </a:extLst>
          </p:cNvPr>
          <p:cNvCxnSpPr/>
          <p:nvPr/>
        </p:nvCxnSpPr>
        <p:spPr>
          <a:xfrm>
            <a:off x="1475018" y="3536524"/>
            <a:ext cx="0" cy="852487"/>
          </a:xfrm>
          <a:prstGeom prst="straightConnector1">
            <a:avLst/>
          </a:prstGeom>
          <a:ln w="5715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6273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5132A-082C-46B1-B520-68A28B7CFF90}"/>
              </a:ext>
            </a:extLst>
          </p:cNvPr>
          <p:cNvSpPr>
            <a:spLocks noGrp="1"/>
          </p:cNvSpPr>
          <p:nvPr>
            <p:ph type="title"/>
          </p:nvPr>
        </p:nvSpPr>
        <p:spPr/>
        <p:txBody>
          <a:bodyPr>
            <a:normAutofit/>
          </a:bodyPr>
          <a:lstStyle/>
          <a:p>
            <a:pPr algn="ctr"/>
            <a:r>
              <a:rPr lang="en-US" sz="3600" dirty="0"/>
              <a:t>Case Law Evolution: </a:t>
            </a:r>
            <a:br>
              <a:rPr lang="en-US" sz="3600" dirty="0"/>
            </a:br>
            <a:br>
              <a:rPr lang="en-US" sz="3600" dirty="0"/>
            </a:br>
            <a:r>
              <a:rPr lang="en-US" sz="3600" i="1" dirty="0"/>
              <a:t>Theatre Enterprises </a:t>
            </a:r>
            <a:r>
              <a:rPr lang="en-US" sz="2800" i="1" dirty="0">
                <a:solidFill>
                  <a:srgbClr val="00B0F0"/>
                </a:solidFill>
              </a:rPr>
              <a:t>(notes p.336)</a:t>
            </a:r>
            <a:endParaRPr lang="en-US" sz="3600" i="1" dirty="0">
              <a:solidFill>
                <a:srgbClr val="00B0F0"/>
              </a:solidFill>
            </a:endParaRPr>
          </a:p>
        </p:txBody>
      </p:sp>
      <p:sp>
        <p:nvSpPr>
          <p:cNvPr id="3" name="Text Placeholder 2">
            <a:extLst>
              <a:ext uri="{FF2B5EF4-FFF2-40B4-BE49-F238E27FC236}">
                <a16:creationId xmlns:a16="http://schemas.microsoft.com/office/drawing/2014/main" id="{3FC2C1DF-80B4-43A6-85DB-C054A7DB14C5}"/>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10996437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906F4-1A6C-48A4-9057-7A107FAF8CD2}"/>
              </a:ext>
            </a:extLst>
          </p:cNvPr>
          <p:cNvSpPr>
            <a:spLocks noGrp="1"/>
          </p:cNvSpPr>
          <p:nvPr>
            <p:ph type="title"/>
          </p:nvPr>
        </p:nvSpPr>
        <p:spPr/>
        <p:txBody>
          <a:bodyPr>
            <a:normAutofit/>
          </a:bodyPr>
          <a:lstStyle/>
          <a:p>
            <a:r>
              <a:rPr lang="en-US" sz="3200" dirty="0"/>
              <a:t> Theatre Enterprises: Conscious Parallelism (p.336)</a:t>
            </a:r>
          </a:p>
        </p:txBody>
      </p:sp>
      <p:sp>
        <p:nvSpPr>
          <p:cNvPr id="3" name="Content Placeholder 2">
            <a:extLst>
              <a:ext uri="{FF2B5EF4-FFF2-40B4-BE49-F238E27FC236}">
                <a16:creationId xmlns:a16="http://schemas.microsoft.com/office/drawing/2014/main" id="{441F80B2-6732-47F5-8E5D-79C1F56FF45B}"/>
              </a:ext>
            </a:extLst>
          </p:cNvPr>
          <p:cNvSpPr>
            <a:spLocks noGrp="1"/>
          </p:cNvSpPr>
          <p:nvPr>
            <p:ph idx="1"/>
          </p:nvPr>
        </p:nvSpPr>
        <p:spPr>
          <a:xfrm>
            <a:off x="312096" y="1732348"/>
            <a:ext cx="8914097" cy="4760527"/>
          </a:xfrm>
        </p:spPr>
        <p:txBody>
          <a:bodyPr>
            <a:normAutofit lnSpcReduction="10000"/>
          </a:bodyPr>
          <a:lstStyle/>
          <a:p>
            <a:r>
              <a:rPr kumimoji="1" lang="en-US" sz="2000" b="1" i="1" dirty="0">
                <a:solidFill>
                  <a:srgbClr val="0070C0"/>
                </a:solidFill>
              </a:rPr>
              <a:t>Facts: None of the movie distributors would license to the suburban theatre at the same time as they licensed to big city theatres, but no evidence of communication among the distributors</a:t>
            </a:r>
            <a:br>
              <a:rPr kumimoji="1" lang="en-US" sz="2000" b="1" i="1" dirty="0">
                <a:solidFill>
                  <a:srgbClr val="0070C0"/>
                </a:solidFill>
              </a:rPr>
            </a:br>
            <a:endParaRPr kumimoji="1" lang="en-US" sz="2000" b="1" i="1" dirty="0">
              <a:solidFill>
                <a:srgbClr val="0070C0"/>
              </a:solidFill>
            </a:endParaRPr>
          </a:p>
          <a:p>
            <a:r>
              <a:rPr kumimoji="1" lang="en-US" sz="2000" dirty="0">
                <a:solidFill>
                  <a:srgbClr val="C00000"/>
                </a:solidFill>
              </a:rPr>
              <a:t>“</a:t>
            </a:r>
            <a:r>
              <a:rPr lang="en-US" sz="2000" dirty="0">
                <a:solidFill>
                  <a:srgbClr val="C00000"/>
                </a:solidFill>
              </a:rPr>
              <a:t>The crucial question is whether respondents’ conduct toward petitioner stemmed from independent decision or from an agreement, tacit or express. </a:t>
            </a:r>
            <a:r>
              <a:rPr lang="en-US" sz="2000" dirty="0"/>
              <a:t>To be sure, business behavior is admissible circumstantial evidence from which the </a:t>
            </a:r>
            <a:r>
              <a:rPr lang="en-US" sz="2000" dirty="0">
                <a:solidFill>
                  <a:srgbClr val="C00000"/>
                </a:solidFill>
              </a:rPr>
              <a:t>fact finder may infer agreement</a:t>
            </a:r>
            <a:r>
              <a:rPr lang="en-US" sz="2000" dirty="0"/>
              <a:t>. </a:t>
            </a:r>
            <a:r>
              <a:rPr lang="en-US" sz="2000" i="1" dirty="0"/>
              <a:t>Interstate Circuit, Inc. v. United States</a:t>
            </a:r>
            <a:r>
              <a:rPr lang="en-US" sz="2000" dirty="0"/>
              <a:t>, 1939, 306 U.S. 208.”</a:t>
            </a:r>
            <a:br>
              <a:rPr lang="en-US" sz="2000" dirty="0"/>
            </a:br>
            <a:endParaRPr lang="en-US" sz="2000" dirty="0"/>
          </a:p>
          <a:p>
            <a:r>
              <a:rPr kumimoji="1" lang="en-US" sz="2000" dirty="0">
                <a:solidFill>
                  <a:srgbClr val="C00000"/>
                </a:solidFill>
              </a:rPr>
              <a:t>“</a:t>
            </a:r>
            <a:r>
              <a:rPr lang="en-US" sz="2000" b="1" dirty="0">
                <a:solidFill>
                  <a:srgbClr val="C00000"/>
                </a:solidFill>
              </a:rPr>
              <a:t>But this Court has </a:t>
            </a:r>
            <a:r>
              <a:rPr lang="en-US" sz="2000" b="1" dirty="0">
                <a:solidFill>
                  <a:srgbClr val="C00000"/>
                </a:solidFill>
                <a:highlight>
                  <a:srgbClr val="FFFF00"/>
                </a:highlight>
              </a:rPr>
              <a:t>never held </a:t>
            </a:r>
            <a:r>
              <a:rPr lang="en-US" sz="2000" b="1" dirty="0">
                <a:solidFill>
                  <a:srgbClr val="C00000"/>
                </a:solidFill>
              </a:rPr>
              <a:t>that proof of parallel business behavior conclusively establishes agreement or, phrased differently, that such behavior itself constitutes a Sherman Act offense</a:t>
            </a:r>
            <a:r>
              <a:rPr lang="en-US" sz="2000" dirty="0">
                <a:solidFill>
                  <a:srgbClr val="C00000"/>
                </a:solidFill>
              </a:rPr>
              <a:t>.”</a:t>
            </a:r>
            <a:br>
              <a:rPr lang="en-US" sz="2000" dirty="0"/>
            </a:br>
            <a:endParaRPr lang="en-US" sz="2000" dirty="0"/>
          </a:p>
          <a:p>
            <a:r>
              <a:rPr kumimoji="1" lang="en-US" sz="2000" dirty="0"/>
              <a:t>“</a:t>
            </a:r>
            <a:r>
              <a:rPr lang="en-US" sz="2000" dirty="0">
                <a:solidFill>
                  <a:srgbClr val="C00000"/>
                </a:solidFill>
              </a:rPr>
              <a:t>Circumstantial evidence of consciously parallel behavior may have made heavy inroads into the traditional judicial attitude toward conspiracy; </a:t>
            </a:r>
            <a:r>
              <a:rPr lang="en-US" sz="2000" b="1" dirty="0">
                <a:solidFill>
                  <a:srgbClr val="C00000"/>
                </a:solidFill>
                <a:highlight>
                  <a:srgbClr val="FFFF00"/>
                </a:highlight>
              </a:rPr>
              <a:t>but ‘conscious parallelism’ has not yet read conspiracy out of the Sherman Act entirely</a:t>
            </a:r>
            <a:r>
              <a:rPr lang="en-US" sz="2000" dirty="0">
                <a:solidFill>
                  <a:srgbClr val="C00000"/>
                </a:solidFill>
                <a:highlight>
                  <a:srgbClr val="FFFF00"/>
                </a:highlight>
              </a:rPr>
              <a:t>.”</a:t>
            </a:r>
            <a:endParaRPr kumimoji="1" lang="en-US" sz="2000" dirty="0">
              <a:solidFill>
                <a:srgbClr val="C00000"/>
              </a:solidFill>
              <a:highlight>
                <a:srgbClr val="FFFF00"/>
              </a:highlight>
            </a:endParaRPr>
          </a:p>
          <a:p>
            <a:endParaRPr kumimoji="1" lang="en-US" sz="2000" dirty="0"/>
          </a:p>
          <a:p>
            <a:endParaRPr kumimoji="1" lang="en-US" sz="2000" dirty="0"/>
          </a:p>
          <a:p>
            <a:pPr marL="0" indent="0">
              <a:buNone/>
            </a:pPr>
            <a:endParaRPr lang="en-US" sz="2000" dirty="0"/>
          </a:p>
        </p:txBody>
      </p:sp>
      <p:cxnSp>
        <p:nvCxnSpPr>
          <p:cNvPr id="5" name="Straight Arrow Connector 4">
            <a:extLst>
              <a:ext uri="{FF2B5EF4-FFF2-40B4-BE49-F238E27FC236}">
                <a16:creationId xmlns:a16="http://schemas.microsoft.com/office/drawing/2014/main" id="{B120F883-FE88-465E-92D5-B2243B0042B2}"/>
              </a:ext>
            </a:extLst>
          </p:cNvPr>
          <p:cNvCxnSpPr>
            <a:cxnSpLocks/>
          </p:cNvCxnSpPr>
          <p:nvPr/>
        </p:nvCxnSpPr>
        <p:spPr>
          <a:xfrm flipH="1">
            <a:off x="8036560" y="2233754"/>
            <a:ext cx="1239151" cy="52976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8" name="Content Placeholder 6">
            <a:extLst>
              <a:ext uri="{FF2B5EF4-FFF2-40B4-BE49-F238E27FC236}">
                <a16:creationId xmlns:a16="http://schemas.microsoft.com/office/drawing/2014/main" id="{77AECB8E-F168-41CD-A16F-14B981122D56}"/>
              </a:ext>
            </a:extLst>
          </p:cNvPr>
          <p:cNvSpPr txBox="1">
            <a:spLocks/>
          </p:cNvSpPr>
          <p:nvPr/>
        </p:nvSpPr>
        <p:spPr>
          <a:xfrm>
            <a:off x="9411842" y="1807820"/>
            <a:ext cx="2156859" cy="1089529"/>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rgbClr val="0070C0"/>
                </a:solidFill>
              </a:rPr>
              <a:t>  </a:t>
            </a:r>
            <a:r>
              <a:rPr lang="en-US" sz="1800" b="1" i="1" dirty="0">
                <a:solidFill>
                  <a:srgbClr val="0070C0"/>
                </a:solidFill>
              </a:rPr>
              <a:t>“Tacit Agreement” – different from economists’ “Tacit Collusion”</a:t>
            </a:r>
            <a:endParaRPr lang="en-US" sz="1800" b="1" dirty="0">
              <a:solidFill>
                <a:srgbClr val="0070C0"/>
              </a:solidFill>
            </a:endParaRPr>
          </a:p>
        </p:txBody>
      </p:sp>
      <p:sp>
        <p:nvSpPr>
          <p:cNvPr id="10" name="Content Placeholder 6">
            <a:extLst>
              <a:ext uri="{FF2B5EF4-FFF2-40B4-BE49-F238E27FC236}">
                <a16:creationId xmlns:a16="http://schemas.microsoft.com/office/drawing/2014/main" id="{34A738CD-5056-449E-88A3-8D1AF6381D25}"/>
              </a:ext>
            </a:extLst>
          </p:cNvPr>
          <p:cNvSpPr txBox="1">
            <a:spLocks/>
          </p:cNvSpPr>
          <p:nvPr/>
        </p:nvSpPr>
        <p:spPr>
          <a:xfrm>
            <a:off x="9853631" y="5196580"/>
            <a:ext cx="1715070" cy="341632"/>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rgbClr val="0070C0"/>
                </a:solidFill>
              </a:rPr>
              <a:t>key language</a:t>
            </a:r>
            <a:r>
              <a:rPr lang="en-US" sz="1800" b="1" i="1" dirty="0">
                <a:solidFill>
                  <a:srgbClr val="0070C0"/>
                </a:solidFill>
              </a:rPr>
              <a:t>”</a:t>
            </a:r>
            <a:endParaRPr lang="en-US" sz="1800" b="1" dirty="0">
              <a:solidFill>
                <a:srgbClr val="0070C0"/>
              </a:solidFill>
            </a:endParaRPr>
          </a:p>
        </p:txBody>
      </p:sp>
      <p:cxnSp>
        <p:nvCxnSpPr>
          <p:cNvPr id="11" name="Straight Arrow Connector 10">
            <a:extLst>
              <a:ext uri="{FF2B5EF4-FFF2-40B4-BE49-F238E27FC236}">
                <a16:creationId xmlns:a16="http://schemas.microsoft.com/office/drawing/2014/main" id="{EBC75413-3CEC-4893-87A0-AF2758B0A257}"/>
              </a:ext>
            </a:extLst>
          </p:cNvPr>
          <p:cNvCxnSpPr>
            <a:cxnSpLocks/>
          </p:cNvCxnSpPr>
          <p:nvPr/>
        </p:nvCxnSpPr>
        <p:spPr>
          <a:xfrm flipH="1">
            <a:off x="8762074" y="5538212"/>
            <a:ext cx="844263" cy="12157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F539A9BA-F479-4DC7-AB35-D913B2C4E0D9}"/>
              </a:ext>
            </a:extLst>
          </p:cNvPr>
          <p:cNvCxnSpPr>
            <a:cxnSpLocks/>
          </p:cNvCxnSpPr>
          <p:nvPr/>
        </p:nvCxnSpPr>
        <p:spPr>
          <a:xfrm flipH="1" flipV="1">
            <a:off x="8762074" y="4721636"/>
            <a:ext cx="1008650" cy="36407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5672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CD586-EC32-4DB4-8AA9-9987A35330FD}"/>
              </a:ext>
            </a:extLst>
          </p:cNvPr>
          <p:cNvSpPr>
            <a:spLocks noGrp="1"/>
          </p:cNvSpPr>
          <p:nvPr>
            <p:ph type="title"/>
          </p:nvPr>
        </p:nvSpPr>
        <p:spPr/>
        <p:txBody>
          <a:bodyPr>
            <a:normAutofit/>
          </a:bodyPr>
          <a:lstStyle/>
          <a:p>
            <a:r>
              <a:rPr lang="en-US" sz="3200" dirty="0"/>
              <a:t>Economics of Oligopoly Interdependence</a:t>
            </a:r>
          </a:p>
        </p:txBody>
      </p:sp>
      <p:sp>
        <p:nvSpPr>
          <p:cNvPr id="3" name="Content Placeholder 2">
            <a:extLst>
              <a:ext uri="{FF2B5EF4-FFF2-40B4-BE49-F238E27FC236}">
                <a16:creationId xmlns:a16="http://schemas.microsoft.com/office/drawing/2014/main" id="{3B804E33-48F9-45CE-BD40-76390A52BD06}"/>
              </a:ext>
            </a:extLst>
          </p:cNvPr>
          <p:cNvSpPr>
            <a:spLocks noGrp="1"/>
          </p:cNvSpPr>
          <p:nvPr>
            <p:ph idx="1"/>
          </p:nvPr>
        </p:nvSpPr>
        <p:spPr>
          <a:xfrm>
            <a:off x="520996" y="1509824"/>
            <a:ext cx="6804838" cy="5188688"/>
          </a:xfrm>
        </p:spPr>
        <p:txBody>
          <a:bodyPr>
            <a:normAutofit fontScale="77500" lnSpcReduction="20000"/>
          </a:bodyPr>
          <a:lstStyle/>
          <a:p>
            <a:r>
              <a:rPr lang="en-US" dirty="0"/>
              <a:t>Potential cartelists face a Prisoner’s Dilemma in setting prices</a:t>
            </a:r>
          </a:p>
          <a:p>
            <a:pPr lvl="1"/>
            <a:r>
              <a:rPr lang="en-US" dirty="0"/>
              <a:t>The firms have a </a:t>
            </a:r>
            <a:r>
              <a:rPr lang="en-US" dirty="0">
                <a:solidFill>
                  <a:srgbClr val="C00000"/>
                </a:solidFill>
              </a:rPr>
              <a:t>“mutual (cooperative) incentive” </a:t>
            </a:r>
            <a:r>
              <a:rPr lang="en-US" dirty="0"/>
              <a:t>to set the cartel price that maximizes joint profits</a:t>
            </a:r>
          </a:p>
          <a:p>
            <a:pPr lvl="1"/>
            <a:r>
              <a:rPr lang="en-US" dirty="0"/>
              <a:t>But, each firm has an </a:t>
            </a:r>
            <a:r>
              <a:rPr lang="en-US" dirty="0">
                <a:solidFill>
                  <a:srgbClr val="C00000"/>
                </a:solidFill>
              </a:rPr>
              <a:t>“individualistic incentive” </a:t>
            </a:r>
            <a:r>
              <a:rPr lang="en-US" dirty="0"/>
              <a:t>to </a:t>
            </a:r>
            <a:br>
              <a:rPr lang="en-US" dirty="0"/>
            </a:br>
            <a:r>
              <a:rPr lang="en-US" dirty="0"/>
              <a:t>“defect” and undercut the rival to increase market share</a:t>
            </a:r>
          </a:p>
          <a:p>
            <a:pPr lvl="1"/>
            <a:r>
              <a:rPr lang="en-US" dirty="0"/>
              <a:t>Thus, tension between short-term profits from cheating vs longer-term profits from adhering to the price fix agreement.</a:t>
            </a:r>
          </a:p>
          <a:p>
            <a:r>
              <a:rPr lang="en-US" dirty="0"/>
              <a:t>Possible oligopoly outcomes without formal agreement</a:t>
            </a:r>
          </a:p>
          <a:p>
            <a:pPr lvl="1"/>
            <a:r>
              <a:rPr lang="en-US" dirty="0"/>
              <a:t>They recognize their interdependence and their conflicting short-term incentives vs longer-term joint profits  </a:t>
            </a:r>
          </a:p>
          <a:p>
            <a:pPr lvl="1"/>
            <a:r>
              <a:rPr lang="en-US" dirty="0"/>
              <a:t>Unlike the prisoners who face a “one-shot” decision, oligopoly is a “repeated game”</a:t>
            </a:r>
          </a:p>
          <a:p>
            <a:pPr lvl="1"/>
            <a:r>
              <a:rPr lang="en-US" dirty="0">
                <a:solidFill>
                  <a:srgbClr val="C00000"/>
                </a:solidFill>
              </a:rPr>
              <a:t>The oligopoly price equilibrium outcome will depend on market conditions and informational conditions (e.g., speed of detection and punishment of cheating)</a:t>
            </a:r>
          </a:p>
          <a:p>
            <a:r>
              <a:rPr lang="en-US" b="1" dirty="0">
                <a:solidFill>
                  <a:srgbClr val="C00000"/>
                </a:solidFill>
              </a:rPr>
              <a:t>The possible outcomes can range anywhere </a:t>
            </a:r>
            <a:br>
              <a:rPr lang="en-US" b="1" dirty="0">
                <a:solidFill>
                  <a:srgbClr val="C00000"/>
                </a:solidFill>
              </a:rPr>
            </a:br>
            <a:r>
              <a:rPr lang="en-US" b="1" dirty="0">
                <a:solidFill>
                  <a:srgbClr val="C00000"/>
                </a:solidFill>
              </a:rPr>
              <a:t>in-between the “non-cooperative” competitive price up to cartel price</a:t>
            </a:r>
          </a:p>
          <a:p>
            <a:pPr marL="457200" lvl="1" indent="0">
              <a:buNone/>
            </a:pPr>
            <a:endParaRPr lang="en-US" dirty="0"/>
          </a:p>
        </p:txBody>
      </p:sp>
      <p:sp>
        <p:nvSpPr>
          <p:cNvPr id="5" name="TextBox 4">
            <a:extLst>
              <a:ext uri="{FF2B5EF4-FFF2-40B4-BE49-F238E27FC236}">
                <a16:creationId xmlns:a16="http://schemas.microsoft.com/office/drawing/2014/main" id="{39C06073-BC92-482D-AB88-4C7624326A64}"/>
              </a:ext>
            </a:extLst>
          </p:cNvPr>
          <p:cNvSpPr txBox="1"/>
          <p:nvPr/>
        </p:nvSpPr>
        <p:spPr>
          <a:xfrm>
            <a:off x="8318960" y="2609775"/>
            <a:ext cx="3615069" cy="4093428"/>
          </a:xfrm>
          <a:prstGeom prst="rect">
            <a:avLst/>
          </a:prstGeom>
          <a:noFill/>
          <a:ln w="38100">
            <a:solidFill>
              <a:srgbClr val="C00000"/>
            </a:solidFill>
          </a:ln>
        </p:spPr>
        <p:txBody>
          <a:bodyPr wrap="square" rtlCol="0">
            <a:spAutoFit/>
          </a:bodyPr>
          <a:lstStyle/>
          <a:p>
            <a:r>
              <a:rPr lang="en-US" sz="2000" b="1" u="sng" dirty="0">
                <a:solidFill>
                  <a:srgbClr val="0070C0"/>
                </a:solidFill>
              </a:rPr>
              <a:t>Important Terminology Issue</a:t>
            </a:r>
            <a:r>
              <a:rPr lang="en-US" sz="2000" b="1" dirty="0">
                <a:solidFill>
                  <a:srgbClr val="0070C0"/>
                </a:solidFill>
              </a:rPr>
              <a:t>: </a:t>
            </a:r>
          </a:p>
          <a:p>
            <a:r>
              <a:rPr lang="en-US" sz="2000" b="1" dirty="0">
                <a:solidFill>
                  <a:srgbClr val="0070C0"/>
                </a:solidFill>
              </a:rPr>
              <a:t>Economists call all these outcomes “coordination” or “tacit collusion.”  </a:t>
            </a:r>
          </a:p>
          <a:p>
            <a:endParaRPr lang="en-US" sz="2000" b="1" dirty="0">
              <a:solidFill>
                <a:srgbClr val="0070C0"/>
              </a:solidFill>
            </a:endParaRPr>
          </a:p>
          <a:p>
            <a:r>
              <a:rPr lang="en-US" sz="2000" b="1" dirty="0">
                <a:solidFill>
                  <a:srgbClr val="0070C0"/>
                </a:solidFill>
              </a:rPr>
              <a:t>But the economists’ “tacit collusion” term not the same as what the courts would refer to as a “tacit agreement” would satisfy the Agreement Requirement” of Section 1. It even includes “conscious parallelism”</a:t>
            </a:r>
            <a:endParaRPr lang="en-US" sz="2000" b="1" i="1" dirty="0">
              <a:solidFill>
                <a:srgbClr val="0070C0"/>
              </a:solidFill>
            </a:endParaRPr>
          </a:p>
        </p:txBody>
      </p:sp>
      <p:cxnSp>
        <p:nvCxnSpPr>
          <p:cNvPr id="6" name="Straight Arrow Connector 5">
            <a:extLst>
              <a:ext uri="{FF2B5EF4-FFF2-40B4-BE49-F238E27FC236}">
                <a16:creationId xmlns:a16="http://schemas.microsoft.com/office/drawing/2014/main" id="{243CA7F7-0584-4DA4-824C-E35DC5CEE534}"/>
              </a:ext>
            </a:extLst>
          </p:cNvPr>
          <p:cNvCxnSpPr>
            <a:cxnSpLocks/>
          </p:cNvCxnSpPr>
          <p:nvPr/>
        </p:nvCxnSpPr>
        <p:spPr>
          <a:xfrm flipH="1">
            <a:off x="7145079" y="3637052"/>
            <a:ext cx="1040219" cy="1338985"/>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8A2F5CB-1511-4A7F-9160-B36F7B3FE771}"/>
              </a:ext>
            </a:extLst>
          </p:cNvPr>
          <p:cNvCxnSpPr>
            <a:cxnSpLocks/>
          </p:cNvCxnSpPr>
          <p:nvPr/>
        </p:nvCxnSpPr>
        <p:spPr>
          <a:xfrm flipH="1">
            <a:off x="7058247" y="5229546"/>
            <a:ext cx="829717" cy="318499"/>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F8115915-A8C2-419B-99CF-68AA43EDB5EB}"/>
              </a:ext>
            </a:extLst>
          </p:cNvPr>
          <p:cNvSpPr txBox="1"/>
          <p:nvPr/>
        </p:nvSpPr>
        <p:spPr>
          <a:xfrm>
            <a:off x="8185298" y="1028968"/>
            <a:ext cx="3615069" cy="1323439"/>
          </a:xfrm>
          <a:prstGeom prst="rect">
            <a:avLst/>
          </a:prstGeom>
          <a:noFill/>
          <a:ln w="38100">
            <a:solidFill>
              <a:srgbClr val="C00000"/>
            </a:solidFill>
          </a:ln>
        </p:spPr>
        <p:txBody>
          <a:bodyPr wrap="square" rtlCol="0">
            <a:spAutoFit/>
          </a:bodyPr>
          <a:lstStyle/>
          <a:p>
            <a:r>
              <a:rPr lang="en-US" sz="2000" b="1" u="sng" dirty="0">
                <a:solidFill>
                  <a:srgbClr val="0070C0"/>
                </a:solidFill>
              </a:rPr>
              <a:t>Important Terminology Issue</a:t>
            </a:r>
            <a:r>
              <a:rPr lang="en-US" sz="2000" b="1" dirty="0">
                <a:solidFill>
                  <a:srgbClr val="0070C0"/>
                </a:solidFill>
              </a:rPr>
              <a:t>: </a:t>
            </a:r>
          </a:p>
          <a:p>
            <a:r>
              <a:rPr lang="en-US" sz="2000" b="1" dirty="0">
                <a:solidFill>
                  <a:srgbClr val="0070C0"/>
                </a:solidFill>
              </a:rPr>
              <a:t>Economists use the term </a:t>
            </a:r>
            <a:br>
              <a:rPr lang="en-US" sz="2000" b="1" dirty="0">
                <a:solidFill>
                  <a:srgbClr val="0070C0"/>
                </a:solidFill>
              </a:rPr>
            </a:br>
            <a:r>
              <a:rPr lang="en-US" sz="2000" b="1" dirty="0">
                <a:solidFill>
                  <a:srgbClr val="0070C0"/>
                </a:solidFill>
              </a:rPr>
              <a:t>“non-cooperative” for this “individualistic” incentive</a:t>
            </a:r>
            <a:endParaRPr lang="en-US" sz="2000" b="1" i="1" dirty="0">
              <a:solidFill>
                <a:srgbClr val="0070C0"/>
              </a:solidFill>
            </a:endParaRPr>
          </a:p>
        </p:txBody>
      </p:sp>
      <p:cxnSp>
        <p:nvCxnSpPr>
          <p:cNvPr id="20" name="Straight Arrow Connector 19">
            <a:extLst>
              <a:ext uri="{FF2B5EF4-FFF2-40B4-BE49-F238E27FC236}">
                <a16:creationId xmlns:a16="http://schemas.microsoft.com/office/drawing/2014/main" id="{E27355EA-7549-4A04-91CC-A54534D137C9}"/>
              </a:ext>
            </a:extLst>
          </p:cNvPr>
          <p:cNvCxnSpPr>
            <a:cxnSpLocks/>
          </p:cNvCxnSpPr>
          <p:nvPr/>
        </p:nvCxnSpPr>
        <p:spPr>
          <a:xfrm flipH="1">
            <a:off x="7240772" y="2095039"/>
            <a:ext cx="882503" cy="514736"/>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94928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98AFA-2764-46F1-8CFF-1D640808E4F7}"/>
              </a:ext>
            </a:extLst>
          </p:cNvPr>
          <p:cNvSpPr>
            <a:spLocks noGrp="1"/>
          </p:cNvSpPr>
          <p:nvPr>
            <p:ph type="title"/>
          </p:nvPr>
        </p:nvSpPr>
        <p:spPr>
          <a:xfrm>
            <a:off x="729109" y="1011095"/>
            <a:ext cx="10515600" cy="2852737"/>
          </a:xfrm>
        </p:spPr>
        <p:txBody>
          <a:bodyPr>
            <a:normAutofit/>
          </a:bodyPr>
          <a:lstStyle/>
          <a:p>
            <a:pPr algn="ctr"/>
            <a:r>
              <a:rPr lang="en-US" sz="3200" dirty="0"/>
              <a:t>Reaching the Modern Approach</a:t>
            </a:r>
          </a:p>
        </p:txBody>
      </p:sp>
      <p:sp>
        <p:nvSpPr>
          <p:cNvPr id="3" name="Text Placeholder 2">
            <a:extLst>
              <a:ext uri="{FF2B5EF4-FFF2-40B4-BE49-F238E27FC236}">
                <a16:creationId xmlns:a16="http://schemas.microsoft.com/office/drawing/2014/main" id="{3E298D84-8465-4ECF-B1BF-14C239C08AB6}"/>
              </a:ext>
            </a:extLst>
          </p:cNvPr>
          <p:cNvSpPr>
            <a:spLocks noGrp="1"/>
          </p:cNvSpPr>
          <p:nvPr>
            <p:ph type="body" idx="1"/>
          </p:nvPr>
        </p:nvSpPr>
        <p:spPr>
          <a:xfrm>
            <a:off x="1468848" y="4527818"/>
            <a:ext cx="10515600" cy="1500187"/>
          </a:xfrm>
        </p:spPr>
        <p:txBody>
          <a:bodyPr>
            <a:normAutofit/>
          </a:bodyPr>
          <a:lstStyle/>
          <a:p>
            <a:r>
              <a:rPr lang="en-US" dirty="0" err="1">
                <a:solidFill>
                  <a:schemeClr val="tx1"/>
                </a:solidFill>
              </a:rPr>
              <a:t>Copperweld</a:t>
            </a:r>
            <a:r>
              <a:rPr lang="en-US" dirty="0">
                <a:solidFill>
                  <a:schemeClr val="tx1"/>
                </a:solidFill>
              </a:rPr>
              <a:t> (1984), Monsanto (1984), Matsushita (1986) and Twombly (1987)</a:t>
            </a:r>
          </a:p>
        </p:txBody>
      </p:sp>
    </p:spTree>
    <p:extLst>
      <p:ext uri="{BB962C8B-B14F-4D97-AF65-F5344CB8AC3E}">
        <p14:creationId xmlns:p14="http://schemas.microsoft.com/office/powerpoint/2010/main" val="13953169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AA036-AC78-41A3-BD51-52122D1008EC}"/>
              </a:ext>
            </a:extLst>
          </p:cNvPr>
          <p:cNvSpPr>
            <a:spLocks noGrp="1"/>
          </p:cNvSpPr>
          <p:nvPr>
            <p:ph type="title"/>
          </p:nvPr>
        </p:nvSpPr>
        <p:spPr/>
        <p:txBody>
          <a:bodyPr>
            <a:normAutofit/>
          </a:bodyPr>
          <a:lstStyle/>
          <a:p>
            <a:r>
              <a:rPr lang="en-US" sz="3200" i="1" dirty="0" err="1"/>
              <a:t>Copperweld</a:t>
            </a:r>
            <a:r>
              <a:rPr lang="en-US" sz="3200" i="1" dirty="0"/>
              <a:t> (1984): </a:t>
            </a:r>
            <a:r>
              <a:rPr lang="en-US" sz="3200" dirty="0"/>
              <a:t>The Rationale for the Agreement Requirement </a:t>
            </a:r>
            <a:r>
              <a:rPr lang="en-US" sz="3200" i="1" dirty="0"/>
              <a:t>(pp. 303-04)</a:t>
            </a:r>
          </a:p>
        </p:txBody>
      </p:sp>
      <p:sp>
        <p:nvSpPr>
          <p:cNvPr id="3" name="Content Placeholder 2">
            <a:extLst>
              <a:ext uri="{FF2B5EF4-FFF2-40B4-BE49-F238E27FC236}">
                <a16:creationId xmlns:a16="http://schemas.microsoft.com/office/drawing/2014/main" id="{E5779728-82EC-458D-BDC2-AAF437ACA077}"/>
              </a:ext>
            </a:extLst>
          </p:cNvPr>
          <p:cNvSpPr>
            <a:spLocks noGrp="1"/>
          </p:cNvSpPr>
          <p:nvPr>
            <p:ph idx="1"/>
          </p:nvPr>
        </p:nvSpPr>
        <p:spPr/>
        <p:txBody>
          <a:bodyPr>
            <a:normAutofit/>
          </a:bodyPr>
          <a:lstStyle/>
          <a:p>
            <a:pPr marL="0" indent="0">
              <a:buNone/>
            </a:pPr>
            <a:r>
              <a:rPr lang="en-US" sz="2400" dirty="0"/>
              <a:t>The reason Congress treated concerted behavior more strictly than unilateral behavior is readily appreciated. </a:t>
            </a:r>
            <a:r>
              <a:rPr lang="en-US" sz="2400" dirty="0">
                <a:solidFill>
                  <a:srgbClr val="C00000"/>
                </a:solidFill>
              </a:rPr>
              <a:t>Concerted activity inherently is fraught with anticompetitive risk. It deprives the marketplace of the independent centers of </a:t>
            </a:r>
            <a:r>
              <a:rPr lang="en-US" sz="2400" dirty="0" err="1">
                <a:solidFill>
                  <a:srgbClr val="C00000"/>
                </a:solidFill>
              </a:rPr>
              <a:t>decisionmaking</a:t>
            </a:r>
            <a:r>
              <a:rPr lang="en-US" sz="2400" dirty="0">
                <a:solidFill>
                  <a:srgbClr val="C00000"/>
                </a:solidFill>
              </a:rPr>
              <a:t> that competition assumes and demands. </a:t>
            </a:r>
          </a:p>
          <a:p>
            <a:pPr marL="0" indent="0">
              <a:buNone/>
            </a:pPr>
            <a:r>
              <a:rPr lang="en-US" sz="2400" dirty="0"/>
              <a:t>In any conspiracy, two or more entities that previously pursued their own interests separately are combining to act as one for their common benefit. </a:t>
            </a:r>
            <a:r>
              <a:rPr lang="en-US" sz="2400" dirty="0">
                <a:solidFill>
                  <a:srgbClr val="C00000"/>
                </a:solidFill>
              </a:rPr>
              <a:t>This not only reduces the diverse directions in which economic [**304] power is aimed, but suddenly increases the economic power moving in one particular direction</a:t>
            </a:r>
            <a:r>
              <a:rPr lang="en-US" sz="2400" dirty="0"/>
              <a:t>. </a:t>
            </a:r>
          </a:p>
          <a:p>
            <a:pPr marL="0" indent="0">
              <a:buNone/>
            </a:pPr>
            <a:r>
              <a:rPr lang="en-US" sz="2400" dirty="0">
                <a:solidFill>
                  <a:srgbClr val="C00000"/>
                </a:solidFill>
              </a:rPr>
              <a:t>Of course, such </a:t>
            </a:r>
            <a:r>
              <a:rPr lang="en-US" sz="2400" dirty="0" err="1">
                <a:solidFill>
                  <a:srgbClr val="C00000"/>
                </a:solidFill>
              </a:rPr>
              <a:t>mergings</a:t>
            </a:r>
            <a:r>
              <a:rPr lang="en-US" sz="2400" dirty="0">
                <a:solidFill>
                  <a:srgbClr val="C00000"/>
                </a:solidFill>
              </a:rPr>
              <a:t> of resources may well lead to efficiencies that benefit consumers, but their anticompetitive potential is sufficient to warrant scrutiny </a:t>
            </a:r>
            <a:r>
              <a:rPr lang="en-US" sz="2400" i="1" dirty="0"/>
              <a:t>even in the absence of incipient monopoly</a:t>
            </a:r>
            <a:r>
              <a:rPr lang="en-US" sz="2400" dirty="0"/>
              <a:t>. (italics added)</a:t>
            </a:r>
          </a:p>
          <a:p>
            <a:pPr marL="0" indent="0">
              <a:buNone/>
            </a:pPr>
            <a:endParaRPr lang="en-US" sz="2400" dirty="0"/>
          </a:p>
        </p:txBody>
      </p:sp>
    </p:spTree>
    <p:extLst>
      <p:ext uri="{BB962C8B-B14F-4D97-AF65-F5344CB8AC3E}">
        <p14:creationId xmlns:p14="http://schemas.microsoft.com/office/powerpoint/2010/main" val="6779869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6D23B-EE6F-41B9-B942-52251E5D1987}"/>
              </a:ext>
            </a:extLst>
          </p:cNvPr>
          <p:cNvSpPr>
            <a:spLocks noGrp="1"/>
          </p:cNvSpPr>
          <p:nvPr>
            <p:ph type="title"/>
          </p:nvPr>
        </p:nvSpPr>
        <p:spPr/>
        <p:txBody>
          <a:bodyPr>
            <a:normAutofit/>
          </a:bodyPr>
          <a:lstStyle/>
          <a:p>
            <a:r>
              <a:rPr lang="en-US" sz="3200" dirty="0"/>
              <a:t>Application: Intra-Corporate Cooperation </a:t>
            </a:r>
            <a:r>
              <a:rPr lang="en-US" sz="3200" i="1" dirty="0"/>
              <a:t>Cannot </a:t>
            </a:r>
            <a:r>
              <a:rPr lang="en-US" sz="3200" dirty="0"/>
              <a:t>Support a Section 1 Agreement </a:t>
            </a:r>
            <a:r>
              <a:rPr lang="en-US" sz="2400" i="1" dirty="0">
                <a:solidFill>
                  <a:srgbClr val="00B0F0"/>
                </a:solidFill>
              </a:rPr>
              <a:t>(pp. 302-03)</a:t>
            </a:r>
            <a:endParaRPr lang="en-US" sz="3200" i="1" dirty="0">
              <a:solidFill>
                <a:srgbClr val="00B0F0"/>
              </a:solidFill>
            </a:endParaRPr>
          </a:p>
        </p:txBody>
      </p:sp>
      <p:sp>
        <p:nvSpPr>
          <p:cNvPr id="3" name="Content Placeholder 2">
            <a:extLst>
              <a:ext uri="{FF2B5EF4-FFF2-40B4-BE49-F238E27FC236}">
                <a16:creationId xmlns:a16="http://schemas.microsoft.com/office/drawing/2014/main" id="{75B9548C-B4DA-481C-86DB-687CB157C402}"/>
              </a:ext>
            </a:extLst>
          </p:cNvPr>
          <p:cNvSpPr>
            <a:spLocks noGrp="1"/>
          </p:cNvSpPr>
          <p:nvPr>
            <p:ph idx="1"/>
          </p:nvPr>
        </p:nvSpPr>
        <p:spPr>
          <a:xfrm>
            <a:off x="838200" y="1825625"/>
            <a:ext cx="8069494" cy="4351338"/>
          </a:xfrm>
        </p:spPr>
        <p:txBody>
          <a:bodyPr>
            <a:normAutofit fontScale="92500" lnSpcReduction="10000"/>
          </a:bodyPr>
          <a:lstStyle/>
          <a:p>
            <a:pPr marL="0" indent="0">
              <a:buNone/>
            </a:pPr>
            <a:r>
              <a:rPr lang="en-US" sz="2000" dirty="0"/>
              <a:t>The distinction between unilateral and concerted conduct is necessary for a proper understanding of the terms "contract, combination . . . or conspiracy" in § 1. Nothing in the literal meaning of those terms excludes coordinated conduct among officers or employees of the </a:t>
            </a:r>
            <a:r>
              <a:rPr lang="en-US" sz="2000" i="1" dirty="0"/>
              <a:t>same</a:t>
            </a:r>
            <a:r>
              <a:rPr lang="en-US" sz="2000" dirty="0"/>
              <a:t> company. </a:t>
            </a:r>
          </a:p>
          <a:p>
            <a:pPr marL="0" indent="0">
              <a:buNone/>
            </a:pPr>
            <a:r>
              <a:rPr lang="en-US" sz="2000" dirty="0">
                <a:solidFill>
                  <a:srgbClr val="C00000"/>
                </a:solidFill>
              </a:rPr>
              <a:t>But it is perfectly plain that an internal "agreement" to implement a single, unitary firm's policies does not raise the antitrust dangers that § 1 was designed to police. </a:t>
            </a:r>
          </a:p>
          <a:p>
            <a:pPr marL="0" indent="0">
              <a:buNone/>
            </a:pPr>
            <a:r>
              <a:rPr lang="en-US" sz="2000" dirty="0"/>
              <a:t>The officers of a single firm are not separate economic actors pursuing separate economic interests, so agreements among them do not suddenly bring together economic power that was previously pursuing divergent goals. </a:t>
            </a:r>
          </a:p>
          <a:p>
            <a:pPr marL="0" indent="0">
              <a:buNone/>
            </a:pPr>
            <a:r>
              <a:rPr lang="en-US" sz="2000" dirty="0">
                <a:solidFill>
                  <a:srgbClr val="C00000"/>
                </a:solidFill>
              </a:rPr>
              <a:t>Coordination within a firm is as likely to result from an effort to compete as from an [**303] effort to stifle competition. In the marketplace, such coordination may be necessary if a business enterprise is to compete effectively.</a:t>
            </a:r>
            <a:r>
              <a:rPr lang="en-US" sz="2000" dirty="0"/>
              <a:t> </a:t>
            </a:r>
          </a:p>
          <a:p>
            <a:pPr marL="0" indent="0">
              <a:buNone/>
            </a:pPr>
            <a:r>
              <a:rPr lang="en-US" sz="2000" dirty="0">
                <a:solidFill>
                  <a:srgbClr val="C00000"/>
                </a:solidFill>
                <a:highlight>
                  <a:srgbClr val="FFFF00"/>
                </a:highlight>
              </a:rPr>
              <a:t>For these reasons, officers or employees of the same firm do not provide the plurality of actors imperative for a § 1 conspiracy. </a:t>
            </a:r>
            <a:endParaRPr lang="en-US" sz="2000" b="1" dirty="0">
              <a:highlight>
                <a:srgbClr val="FFFF00"/>
              </a:highlight>
            </a:endParaRPr>
          </a:p>
        </p:txBody>
      </p:sp>
      <p:sp>
        <p:nvSpPr>
          <p:cNvPr id="5" name="Content Placeholder 6">
            <a:extLst>
              <a:ext uri="{FF2B5EF4-FFF2-40B4-BE49-F238E27FC236}">
                <a16:creationId xmlns:a16="http://schemas.microsoft.com/office/drawing/2014/main" id="{969BFB1D-100A-4159-BFA8-3DB263804F92}"/>
              </a:ext>
            </a:extLst>
          </p:cNvPr>
          <p:cNvSpPr txBox="1">
            <a:spLocks/>
          </p:cNvSpPr>
          <p:nvPr/>
        </p:nvSpPr>
        <p:spPr>
          <a:xfrm>
            <a:off x="9658422" y="2192494"/>
            <a:ext cx="2156859" cy="4088299"/>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rgbClr val="0070C0"/>
                </a:solidFill>
              </a:rPr>
              <a:t> But note that the Court found that the NFL football teams did NOT comprise a single entity” for purposes of evaluating their licensing of logo apparel. </a:t>
            </a:r>
          </a:p>
          <a:p>
            <a:pPr marL="0" indent="0">
              <a:buNone/>
            </a:pPr>
            <a:endParaRPr lang="en-US" sz="1800" b="1" dirty="0">
              <a:solidFill>
                <a:srgbClr val="0070C0"/>
              </a:solidFill>
            </a:endParaRPr>
          </a:p>
          <a:p>
            <a:pPr marL="0" indent="0">
              <a:buNone/>
            </a:pPr>
            <a:r>
              <a:rPr lang="en-US" sz="1800" b="1" dirty="0">
                <a:solidFill>
                  <a:srgbClr val="0070C0"/>
                </a:solidFill>
              </a:rPr>
              <a:t>Nor did the banks that owned Visa or MasterCard comprise a single entity</a:t>
            </a:r>
          </a:p>
        </p:txBody>
      </p:sp>
    </p:spTree>
    <p:extLst>
      <p:ext uri="{BB962C8B-B14F-4D97-AF65-F5344CB8AC3E}">
        <p14:creationId xmlns:p14="http://schemas.microsoft.com/office/powerpoint/2010/main" val="17983296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0BEC1-9F66-4A36-8AE0-55F12FF184A5}"/>
              </a:ext>
            </a:extLst>
          </p:cNvPr>
          <p:cNvSpPr>
            <a:spLocks noGrp="1"/>
          </p:cNvSpPr>
          <p:nvPr>
            <p:ph type="title"/>
          </p:nvPr>
        </p:nvSpPr>
        <p:spPr>
          <a:xfrm>
            <a:off x="838200" y="324028"/>
            <a:ext cx="10515600" cy="1325563"/>
          </a:xfrm>
        </p:spPr>
        <p:txBody>
          <a:bodyPr>
            <a:normAutofit/>
          </a:bodyPr>
          <a:lstStyle/>
          <a:p>
            <a:r>
              <a:rPr lang="en-US" sz="3200" i="1" dirty="0"/>
              <a:t>Monsanto </a:t>
            </a:r>
            <a:r>
              <a:rPr lang="en-US" sz="3200" dirty="0"/>
              <a:t>(1984) Sets the Overarching Agreement Standard</a:t>
            </a:r>
          </a:p>
        </p:txBody>
      </p:sp>
      <p:sp>
        <p:nvSpPr>
          <p:cNvPr id="3" name="Content Placeholder 2">
            <a:extLst>
              <a:ext uri="{FF2B5EF4-FFF2-40B4-BE49-F238E27FC236}">
                <a16:creationId xmlns:a16="http://schemas.microsoft.com/office/drawing/2014/main" id="{218C149E-E4A4-4320-8EC9-1D6301851FF8}"/>
              </a:ext>
            </a:extLst>
          </p:cNvPr>
          <p:cNvSpPr>
            <a:spLocks noGrp="1"/>
          </p:cNvSpPr>
          <p:nvPr>
            <p:ph idx="1"/>
          </p:nvPr>
        </p:nvSpPr>
        <p:spPr>
          <a:xfrm>
            <a:off x="838200" y="1825625"/>
            <a:ext cx="7278384" cy="4351338"/>
          </a:xfrm>
        </p:spPr>
        <p:txBody>
          <a:bodyPr>
            <a:normAutofit/>
          </a:bodyPr>
          <a:lstStyle/>
          <a:p>
            <a:pPr marL="0" indent="0">
              <a:buNone/>
            </a:pPr>
            <a:r>
              <a:rPr lang="en-US" sz="2400" dirty="0"/>
              <a:t>“The correct standard is that </a:t>
            </a:r>
            <a:r>
              <a:rPr lang="en-US" sz="2400" dirty="0">
                <a:solidFill>
                  <a:srgbClr val="C00000"/>
                </a:solidFill>
              </a:rPr>
              <a:t>there must be </a:t>
            </a:r>
            <a:r>
              <a:rPr lang="en-US" sz="2400" b="1" dirty="0">
                <a:solidFill>
                  <a:srgbClr val="C00000"/>
                </a:solidFill>
              </a:rPr>
              <a:t>evidence that </a:t>
            </a:r>
            <a:r>
              <a:rPr lang="en-US" sz="2400" b="1" dirty="0">
                <a:solidFill>
                  <a:srgbClr val="C00000"/>
                </a:solidFill>
                <a:highlight>
                  <a:srgbClr val="FFFF00"/>
                </a:highlight>
              </a:rPr>
              <a:t>tends to exclude</a:t>
            </a:r>
            <a:r>
              <a:rPr lang="en-US" sz="2400" b="1" dirty="0">
                <a:solidFill>
                  <a:srgbClr val="C00000"/>
                </a:solidFill>
              </a:rPr>
              <a:t> the possibility of independent action </a:t>
            </a:r>
            <a:r>
              <a:rPr lang="en-US" sz="2400" dirty="0"/>
              <a:t>by the manufacturer and distributor. That is, there must be </a:t>
            </a:r>
            <a:r>
              <a:rPr lang="en-US" sz="2400" dirty="0">
                <a:solidFill>
                  <a:srgbClr val="C00000"/>
                </a:solidFill>
                <a:highlight>
                  <a:srgbClr val="FFFF00"/>
                </a:highlight>
              </a:rPr>
              <a:t>direct or circumstantial evidence</a:t>
            </a:r>
            <a:r>
              <a:rPr lang="en-US" sz="2400" dirty="0">
                <a:solidFill>
                  <a:srgbClr val="C00000"/>
                </a:solidFill>
              </a:rPr>
              <a:t> that reasonably tends to prove that the manufacturer and others had a </a:t>
            </a:r>
            <a:br>
              <a:rPr lang="en-US" sz="2400" dirty="0">
                <a:solidFill>
                  <a:srgbClr val="C00000"/>
                </a:solidFill>
              </a:rPr>
            </a:br>
            <a:r>
              <a:rPr lang="en-US" sz="2400" b="1" dirty="0">
                <a:solidFill>
                  <a:srgbClr val="C00000"/>
                </a:solidFill>
                <a:highlight>
                  <a:srgbClr val="FFFF00"/>
                </a:highlight>
              </a:rPr>
              <a:t>conscious commitment</a:t>
            </a:r>
            <a:r>
              <a:rPr lang="en-US" sz="2400" b="1" dirty="0">
                <a:solidFill>
                  <a:srgbClr val="C00000"/>
                </a:solidFill>
              </a:rPr>
              <a:t> to a common scheme designed to achieve an unlawful objective</a:t>
            </a:r>
            <a:r>
              <a:rPr lang="en-US" sz="2400" dirty="0"/>
              <a:t>.” </a:t>
            </a:r>
            <a:endParaRPr lang="en-US" sz="2400" i="1" dirty="0"/>
          </a:p>
        </p:txBody>
      </p:sp>
      <p:sp>
        <p:nvSpPr>
          <p:cNvPr id="4" name="Content Placeholder 6">
            <a:extLst>
              <a:ext uri="{FF2B5EF4-FFF2-40B4-BE49-F238E27FC236}">
                <a16:creationId xmlns:a16="http://schemas.microsoft.com/office/drawing/2014/main" id="{E250ADB3-885C-44ED-9E6F-704CA6DF3188}"/>
              </a:ext>
            </a:extLst>
          </p:cNvPr>
          <p:cNvSpPr txBox="1">
            <a:spLocks/>
          </p:cNvSpPr>
          <p:nvPr/>
        </p:nvSpPr>
        <p:spPr>
          <a:xfrm>
            <a:off x="1132670" y="4939848"/>
            <a:ext cx="8517276" cy="1217769"/>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i="1" dirty="0">
                <a:solidFill>
                  <a:srgbClr val="0070C0"/>
                </a:solidFill>
              </a:rPr>
              <a:t>Background: This was a non-price vertical agreement case  involving intra-brand competition, where the Court felt the law at the time was too intrusive. (to be discussed in Topic 21)).  </a:t>
            </a:r>
          </a:p>
          <a:p>
            <a:pPr marL="0" indent="0">
              <a:buFont typeface="Arial" panose="020B0604020202020204" pitchFamily="34" charset="0"/>
              <a:buNone/>
            </a:pPr>
            <a:r>
              <a:rPr lang="en-US" sz="1800" b="1" i="1" dirty="0">
                <a:solidFill>
                  <a:srgbClr val="0070C0"/>
                </a:solidFill>
              </a:rPr>
              <a:t>But the standard has been ported over to more worrisome horizontal agreements.  </a:t>
            </a:r>
          </a:p>
        </p:txBody>
      </p:sp>
      <p:sp>
        <p:nvSpPr>
          <p:cNvPr id="5" name="Content Placeholder 6">
            <a:extLst>
              <a:ext uri="{FF2B5EF4-FFF2-40B4-BE49-F238E27FC236}">
                <a16:creationId xmlns:a16="http://schemas.microsoft.com/office/drawing/2014/main" id="{1F87E047-960F-4D39-B164-10626D806957}"/>
              </a:ext>
            </a:extLst>
          </p:cNvPr>
          <p:cNvSpPr txBox="1">
            <a:spLocks/>
          </p:cNvSpPr>
          <p:nvPr/>
        </p:nvSpPr>
        <p:spPr>
          <a:xfrm>
            <a:off x="9381019" y="2003029"/>
            <a:ext cx="2156859" cy="341632"/>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rgbClr val="0070C0"/>
                </a:solidFill>
              </a:rPr>
              <a:t>  </a:t>
            </a:r>
            <a:r>
              <a:rPr lang="en-US" sz="1800" b="1" i="1" dirty="0">
                <a:solidFill>
                  <a:srgbClr val="0070C0"/>
                </a:solidFill>
              </a:rPr>
              <a:t>“Tends to exclude”</a:t>
            </a:r>
            <a:endParaRPr lang="en-US" sz="1800" b="1" dirty="0">
              <a:solidFill>
                <a:srgbClr val="0070C0"/>
              </a:solidFill>
            </a:endParaRPr>
          </a:p>
        </p:txBody>
      </p:sp>
      <p:cxnSp>
        <p:nvCxnSpPr>
          <p:cNvPr id="6" name="Straight Arrow Connector 5">
            <a:extLst>
              <a:ext uri="{FF2B5EF4-FFF2-40B4-BE49-F238E27FC236}">
                <a16:creationId xmlns:a16="http://schemas.microsoft.com/office/drawing/2014/main" id="{9490371F-DBD0-44BB-AF1C-3E6374ACCB86}"/>
              </a:ext>
            </a:extLst>
          </p:cNvPr>
          <p:cNvCxnSpPr>
            <a:cxnSpLocks/>
          </p:cNvCxnSpPr>
          <p:nvPr/>
        </p:nvCxnSpPr>
        <p:spPr>
          <a:xfrm flipH="1">
            <a:off x="8671390" y="2233754"/>
            <a:ext cx="60432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Content Placeholder 6">
            <a:extLst>
              <a:ext uri="{FF2B5EF4-FFF2-40B4-BE49-F238E27FC236}">
                <a16:creationId xmlns:a16="http://schemas.microsoft.com/office/drawing/2014/main" id="{F28F1026-5406-473E-A37F-6B96AB0D16F5}"/>
              </a:ext>
            </a:extLst>
          </p:cNvPr>
          <p:cNvSpPr txBox="1">
            <a:spLocks/>
          </p:cNvSpPr>
          <p:nvPr/>
        </p:nvSpPr>
        <p:spPr>
          <a:xfrm>
            <a:off x="8959066" y="2829258"/>
            <a:ext cx="3030876" cy="590931"/>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i="1" dirty="0">
                <a:solidFill>
                  <a:srgbClr val="0070C0"/>
                </a:solidFill>
              </a:rPr>
              <a:t>“direct or circumstantial evidence”</a:t>
            </a:r>
          </a:p>
        </p:txBody>
      </p:sp>
      <p:cxnSp>
        <p:nvCxnSpPr>
          <p:cNvPr id="8" name="Straight Arrow Connector 7">
            <a:extLst>
              <a:ext uri="{FF2B5EF4-FFF2-40B4-BE49-F238E27FC236}">
                <a16:creationId xmlns:a16="http://schemas.microsoft.com/office/drawing/2014/main" id="{9D7A7F43-99A0-4F38-851D-1917AAC5E0AA}"/>
              </a:ext>
            </a:extLst>
          </p:cNvPr>
          <p:cNvCxnSpPr>
            <a:cxnSpLocks/>
          </p:cNvCxnSpPr>
          <p:nvPr/>
        </p:nvCxnSpPr>
        <p:spPr>
          <a:xfrm flipH="1">
            <a:off x="8228889" y="3073000"/>
            <a:ext cx="60432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9" name="Content Placeholder 6">
            <a:extLst>
              <a:ext uri="{FF2B5EF4-FFF2-40B4-BE49-F238E27FC236}">
                <a16:creationId xmlns:a16="http://schemas.microsoft.com/office/drawing/2014/main" id="{0F793E99-29F6-4752-AA98-900040BF8A0B}"/>
              </a:ext>
            </a:extLst>
          </p:cNvPr>
          <p:cNvSpPr txBox="1">
            <a:spLocks/>
          </p:cNvSpPr>
          <p:nvPr/>
        </p:nvSpPr>
        <p:spPr>
          <a:xfrm>
            <a:off x="8671390" y="3753414"/>
            <a:ext cx="2866488" cy="341632"/>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i="1" dirty="0">
                <a:solidFill>
                  <a:srgbClr val="0070C0"/>
                </a:solidFill>
              </a:rPr>
              <a:t>“conscious” commitment</a:t>
            </a:r>
          </a:p>
        </p:txBody>
      </p:sp>
      <p:cxnSp>
        <p:nvCxnSpPr>
          <p:cNvPr id="10" name="Straight Arrow Connector 9">
            <a:extLst>
              <a:ext uri="{FF2B5EF4-FFF2-40B4-BE49-F238E27FC236}">
                <a16:creationId xmlns:a16="http://schemas.microsoft.com/office/drawing/2014/main" id="{9E2E23C3-C390-44B7-BAA4-4932651199BE}"/>
              </a:ext>
            </a:extLst>
          </p:cNvPr>
          <p:cNvCxnSpPr>
            <a:cxnSpLocks/>
          </p:cNvCxnSpPr>
          <p:nvPr/>
        </p:nvCxnSpPr>
        <p:spPr>
          <a:xfrm flipH="1">
            <a:off x="7941213" y="3997156"/>
            <a:ext cx="60432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70169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EEC6-5567-4C38-BD3C-35C84EDD03CB}"/>
              </a:ext>
            </a:extLst>
          </p:cNvPr>
          <p:cNvSpPr>
            <a:spLocks noGrp="1"/>
          </p:cNvSpPr>
          <p:nvPr>
            <p:ph type="title"/>
          </p:nvPr>
        </p:nvSpPr>
        <p:spPr>
          <a:xfrm>
            <a:off x="838200" y="194430"/>
            <a:ext cx="10515600" cy="1325563"/>
          </a:xfrm>
        </p:spPr>
        <p:txBody>
          <a:bodyPr>
            <a:normAutofit/>
          </a:bodyPr>
          <a:lstStyle/>
          <a:p>
            <a:r>
              <a:rPr lang="en-US" sz="3200" dirty="0"/>
              <a:t>Matsushita (1986) Clarifies the Standard</a:t>
            </a:r>
          </a:p>
        </p:txBody>
      </p:sp>
      <p:sp>
        <p:nvSpPr>
          <p:cNvPr id="3" name="Content Placeholder 2">
            <a:extLst>
              <a:ext uri="{FF2B5EF4-FFF2-40B4-BE49-F238E27FC236}">
                <a16:creationId xmlns:a16="http://schemas.microsoft.com/office/drawing/2014/main" id="{2B7AC636-5D4A-4FF5-A888-A4B49DC02CCA}"/>
              </a:ext>
            </a:extLst>
          </p:cNvPr>
          <p:cNvSpPr>
            <a:spLocks noGrp="1"/>
          </p:cNvSpPr>
          <p:nvPr>
            <p:ph idx="1"/>
          </p:nvPr>
        </p:nvSpPr>
        <p:spPr>
          <a:xfrm>
            <a:off x="838200" y="1519993"/>
            <a:ext cx="8542106" cy="4656970"/>
          </a:xfrm>
        </p:spPr>
        <p:txBody>
          <a:bodyPr>
            <a:normAutofit/>
          </a:bodyPr>
          <a:lstStyle/>
          <a:p>
            <a:pPr marL="0" indent="0">
              <a:buNone/>
            </a:pPr>
            <a:r>
              <a:rPr lang="en-US" sz="1800" dirty="0">
                <a:effectLst/>
                <a:latin typeface="Times New Roman" panose="02020603050405020304" pitchFamily="18" charset="0"/>
                <a:ea typeface="Times New Roman" panose="02020603050405020304" pitchFamily="18" charset="0"/>
              </a:rPr>
              <a:t>“In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Monsanto,</a:t>
            </a:r>
            <a:r>
              <a:rPr lang="en-US" sz="1800" dirty="0">
                <a:effectLst/>
                <a:latin typeface="Times New Roman" panose="02020603050405020304" pitchFamily="18" charset="0"/>
                <a:ea typeface="Times New Roman" panose="02020603050405020304" pitchFamily="18" charset="0"/>
              </a:rPr>
              <a:t> we emphasized that courts should not permit factfinders to infer conspiracies when such inferences are implausible, because the effect of such practices is often to deter procompetitive conduct. </a:t>
            </a:r>
            <a:r>
              <a:rPr lang="en-US" sz="1800" b="1" dirty="0">
                <a:solidFill>
                  <a:srgbClr val="C00000"/>
                </a:solidFill>
                <a:effectLst/>
                <a:latin typeface="Times New Roman" panose="02020603050405020304" pitchFamily="18" charset="0"/>
                <a:ea typeface="Times New Roman" panose="02020603050405020304" pitchFamily="18" charset="0"/>
              </a:rPr>
              <a:t>Thus, mistaken inferences … are especially costly, because they chill the very conduct the antitrust laws are designed to protect.”</a:t>
            </a:r>
          </a:p>
          <a:p>
            <a:pPr marL="0" indent="0">
              <a:buNone/>
            </a:pPr>
            <a:endParaRPr lang="en-US" sz="1800" dirty="0">
              <a:latin typeface="Times New Roman" panose="02020603050405020304" pitchFamily="18" charset="0"/>
              <a:ea typeface="Times New Roman" panose="02020603050405020304" pitchFamily="18" charset="0"/>
            </a:endParaRPr>
          </a:p>
          <a:p>
            <a:pPr marL="0" marR="0" indent="0">
              <a:buNone/>
            </a:pPr>
            <a:r>
              <a:rPr lang="en-US" sz="1800" dirty="0">
                <a:effectLst/>
                <a:latin typeface="Times New Roman" panose="02020603050405020304" pitchFamily="18" charset="0"/>
                <a:ea typeface="Times New Roman" panose="02020603050405020304" pitchFamily="18" charset="0"/>
              </a:rPr>
              <a:t>“’[O]n summary judgment, the inferences to be drawn from the underlying facts . . . must be viewed in the light most favorable to the party opposing the motion.’ But antitrust law limits the range of permissible inferences from ambiguous evidence in a § 1 case. Thus, in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Monsanto Co. v. Spray-Rite Service Corp.,</a:t>
            </a:r>
            <a:r>
              <a:rPr lang="en-US" sz="1800" dirty="0">
                <a:effectLst/>
                <a:latin typeface="Times New Roman" panose="02020603050405020304" pitchFamily="18" charset="0"/>
                <a:ea typeface="Times New Roman" panose="02020603050405020304" pitchFamily="18" charset="0"/>
              </a:rPr>
              <a:t> we held that </a:t>
            </a:r>
            <a:r>
              <a:rPr lang="en-US" sz="1800" dirty="0">
                <a:solidFill>
                  <a:srgbClr val="C00000"/>
                </a:solidFill>
                <a:effectLst/>
                <a:highlight>
                  <a:srgbClr val="FFFF00"/>
                </a:highlight>
                <a:latin typeface="Times New Roman" panose="02020603050405020304" pitchFamily="18" charset="0"/>
                <a:ea typeface="Times New Roman" panose="02020603050405020304" pitchFamily="18" charset="0"/>
              </a:rPr>
              <a:t>conduct as consistent with permissible competition as with illegal conspiracy does not, standing alone, support an inference of antitrust conspiracy.</a:t>
            </a:r>
            <a:r>
              <a:rPr lang="en-US" sz="1800" dirty="0">
                <a:solidFill>
                  <a:srgbClr val="C00000"/>
                </a:solidFill>
                <a:effectLst/>
                <a:latin typeface="Times New Roman" panose="02020603050405020304" pitchFamily="18" charset="0"/>
                <a:ea typeface="Times New Roman" panose="02020603050405020304" pitchFamily="18" charset="0"/>
              </a:rPr>
              <a:t>  To survive a motion for summary judgment or for a directed verdict, a plaintiff seeking damages for a violation of § 1 must present evidence </a:t>
            </a:r>
            <a:r>
              <a:rPr lang="en-US" sz="1800" b="1" dirty="0">
                <a:solidFill>
                  <a:srgbClr val="C00000"/>
                </a:solidFill>
                <a:effectLst/>
                <a:latin typeface="Times New Roman" panose="02020603050405020304" pitchFamily="18" charset="0"/>
                <a:ea typeface="Times New Roman" panose="02020603050405020304" pitchFamily="18" charset="0"/>
              </a:rPr>
              <a:t>"that tends to exclude the possibility" that the alleged conspirators acted independently.  </a:t>
            </a:r>
            <a:r>
              <a:rPr lang="en-US" sz="1800" dirty="0">
                <a:effectLst/>
                <a:latin typeface="Times New Roman" panose="02020603050405020304" pitchFamily="18" charset="0"/>
                <a:ea typeface="Times New Roman" panose="02020603050405020304" pitchFamily="18" charset="0"/>
              </a:rPr>
              <a:t>Respondents in this case, in other words, must show that the inference of conspiracy is reasonable in light of the competing inferences of independent action or collusive action that could not have harmed respondents.”</a:t>
            </a:r>
          </a:p>
          <a:p>
            <a:endParaRPr lang="en-US" dirty="0"/>
          </a:p>
        </p:txBody>
      </p:sp>
      <p:sp>
        <p:nvSpPr>
          <p:cNvPr id="5" name="Content Placeholder 6">
            <a:extLst>
              <a:ext uri="{FF2B5EF4-FFF2-40B4-BE49-F238E27FC236}">
                <a16:creationId xmlns:a16="http://schemas.microsoft.com/office/drawing/2014/main" id="{C1C1BD2A-98B9-413A-B0B8-8E0AA196FBB3}"/>
              </a:ext>
            </a:extLst>
          </p:cNvPr>
          <p:cNvSpPr txBox="1">
            <a:spLocks/>
          </p:cNvSpPr>
          <p:nvPr/>
        </p:nvSpPr>
        <p:spPr>
          <a:xfrm>
            <a:off x="10161855" y="1714611"/>
            <a:ext cx="1858907" cy="968470"/>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rgbClr val="0070C0"/>
                </a:solidFill>
              </a:rPr>
              <a:t>Driving Force:</a:t>
            </a:r>
          </a:p>
          <a:p>
            <a:pPr marL="0" indent="0">
              <a:buFont typeface="Arial" panose="020B0604020202020204" pitchFamily="34" charset="0"/>
              <a:buNone/>
            </a:pPr>
            <a:r>
              <a:rPr lang="en-US" sz="1800" b="1" dirty="0">
                <a:solidFill>
                  <a:srgbClr val="0070C0"/>
                </a:solidFill>
              </a:rPr>
              <a:t>Fear of </a:t>
            </a:r>
            <a:br>
              <a:rPr lang="en-US" sz="1800" b="1" dirty="0">
                <a:solidFill>
                  <a:srgbClr val="0070C0"/>
                </a:solidFill>
              </a:rPr>
            </a:br>
            <a:r>
              <a:rPr lang="en-US" sz="1800" b="1" dirty="0">
                <a:solidFill>
                  <a:srgbClr val="0070C0"/>
                </a:solidFill>
              </a:rPr>
              <a:t>“false positives”</a:t>
            </a:r>
          </a:p>
        </p:txBody>
      </p:sp>
      <p:sp>
        <p:nvSpPr>
          <p:cNvPr id="7" name="Content Placeholder 6">
            <a:extLst>
              <a:ext uri="{FF2B5EF4-FFF2-40B4-BE49-F238E27FC236}">
                <a16:creationId xmlns:a16="http://schemas.microsoft.com/office/drawing/2014/main" id="{3F54B415-B872-4897-B775-26C7813C02B3}"/>
              </a:ext>
            </a:extLst>
          </p:cNvPr>
          <p:cNvSpPr txBox="1">
            <a:spLocks/>
          </p:cNvSpPr>
          <p:nvPr/>
        </p:nvSpPr>
        <p:spPr>
          <a:xfrm>
            <a:off x="9984625" y="3848478"/>
            <a:ext cx="2036137" cy="1089529"/>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rgbClr val="0070C0"/>
                </a:solidFill>
              </a:rPr>
              <a:t>Evidence must rule out possibility that conduct was independent</a:t>
            </a:r>
          </a:p>
        </p:txBody>
      </p:sp>
      <p:cxnSp>
        <p:nvCxnSpPr>
          <p:cNvPr id="9" name="Straight Arrow Connector 8">
            <a:extLst>
              <a:ext uri="{FF2B5EF4-FFF2-40B4-BE49-F238E27FC236}">
                <a16:creationId xmlns:a16="http://schemas.microsoft.com/office/drawing/2014/main" id="{97B8CE76-601D-4180-83A9-0C5DDBE74488}"/>
              </a:ext>
            </a:extLst>
          </p:cNvPr>
          <p:cNvCxnSpPr>
            <a:cxnSpLocks/>
          </p:cNvCxnSpPr>
          <p:nvPr/>
        </p:nvCxnSpPr>
        <p:spPr>
          <a:xfrm flipH="1">
            <a:off x="9269216" y="4382835"/>
            <a:ext cx="604463" cy="23630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DCFC554-8FC2-48EB-B344-83CE4907451C}"/>
              </a:ext>
            </a:extLst>
          </p:cNvPr>
          <p:cNvCxnSpPr>
            <a:cxnSpLocks/>
          </p:cNvCxnSpPr>
          <p:nvPr/>
        </p:nvCxnSpPr>
        <p:spPr>
          <a:xfrm flipH="1">
            <a:off x="9452226" y="2122740"/>
            <a:ext cx="60432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4" name="Content Placeholder 6">
            <a:extLst>
              <a:ext uri="{FF2B5EF4-FFF2-40B4-BE49-F238E27FC236}">
                <a16:creationId xmlns:a16="http://schemas.microsoft.com/office/drawing/2014/main" id="{52B945D0-861A-4722-8A2C-5398246852E6}"/>
              </a:ext>
            </a:extLst>
          </p:cNvPr>
          <p:cNvSpPr txBox="1">
            <a:spLocks/>
          </p:cNvSpPr>
          <p:nvPr/>
        </p:nvSpPr>
        <p:spPr>
          <a:xfrm>
            <a:off x="999533" y="6167738"/>
            <a:ext cx="9367520" cy="341632"/>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i="1" dirty="0">
                <a:solidFill>
                  <a:srgbClr val="0070C0"/>
                </a:solidFill>
              </a:rPr>
              <a:t>Background: This case involved a very questionable allegation of collusive predatory pricing.</a:t>
            </a:r>
          </a:p>
        </p:txBody>
      </p:sp>
    </p:spTree>
    <p:extLst>
      <p:ext uri="{BB962C8B-B14F-4D97-AF65-F5344CB8AC3E}">
        <p14:creationId xmlns:p14="http://schemas.microsoft.com/office/powerpoint/2010/main" val="1591886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571F8-F821-429D-954A-C670EFCB32F7}"/>
              </a:ext>
            </a:extLst>
          </p:cNvPr>
          <p:cNvSpPr>
            <a:spLocks noGrp="1"/>
          </p:cNvSpPr>
          <p:nvPr>
            <p:ph type="title"/>
          </p:nvPr>
        </p:nvSpPr>
        <p:spPr>
          <a:xfrm>
            <a:off x="624903" y="365125"/>
            <a:ext cx="11328077" cy="1325563"/>
          </a:xfrm>
        </p:spPr>
        <p:txBody>
          <a:bodyPr>
            <a:normAutofit/>
          </a:bodyPr>
          <a:lstStyle/>
          <a:p>
            <a:r>
              <a:rPr lang="en-US" sz="3200" i="1" dirty="0"/>
              <a:t>Twombly </a:t>
            </a:r>
            <a:r>
              <a:rPr lang="en-US" sz="3200" dirty="0"/>
              <a:t>(1987): Summarizing the Agreement Requirement </a:t>
            </a:r>
            <a:r>
              <a:rPr lang="en-US" sz="2400" i="1" dirty="0">
                <a:solidFill>
                  <a:srgbClr val="00B0F0"/>
                </a:solidFill>
              </a:rPr>
              <a:t>(</a:t>
            </a:r>
            <a:r>
              <a:rPr lang="en-US" sz="1800" i="1" dirty="0">
                <a:solidFill>
                  <a:srgbClr val="00B0F0"/>
                </a:solidFill>
              </a:rPr>
              <a:t>pp.348-49)</a:t>
            </a:r>
            <a:endParaRPr lang="en-US" sz="3200" i="1" dirty="0">
              <a:solidFill>
                <a:srgbClr val="00B0F0"/>
              </a:solidFill>
            </a:endParaRPr>
          </a:p>
        </p:txBody>
      </p:sp>
      <p:sp>
        <p:nvSpPr>
          <p:cNvPr id="3" name="Content Placeholder 2">
            <a:extLst>
              <a:ext uri="{FF2B5EF4-FFF2-40B4-BE49-F238E27FC236}">
                <a16:creationId xmlns:a16="http://schemas.microsoft.com/office/drawing/2014/main" id="{2042FF58-86CC-4C43-881E-B4E5AB8D96A1}"/>
              </a:ext>
            </a:extLst>
          </p:cNvPr>
          <p:cNvSpPr>
            <a:spLocks noGrp="1"/>
          </p:cNvSpPr>
          <p:nvPr>
            <p:ph idx="1"/>
          </p:nvPr>
        </p:nvSpPr>
        <p:spPr>
          <a:xfrm>
            <a:off x="519595" y="1431234"/>
            <a:ext cx="8028504" cy="5426766"/>
          </a:xfrm>
        </p:spPr>
        <p:txBody>
          <a:bodyPr>
            <a:normAutofit fontScale="92500" lnSpcReduction="10000"/>
          </a:bodyPr>
          <a:lstStyle/>
          <a:p>
            <a:r>
              <a:rPr lang="en-US" sz="1800" dirty="0"/>
              <a:t>“Because §1 of the Sherman Act “does not prohibit [all] unreasonable restraints of trade … but only restraints effected by a contract, combination, or conspiracy,” </a:t>
            </a:r>
            <a:r>
              <a:rPr lang="en-US" sz="1800" i="1" dirty="0" err="1"/>
              <a:t>Copperweld</a:t>
            </a:r>
            <a:r>
              <a:rPr lang="en-US" sz="1800" i="1" dirty="0"/>
              <a:t> </a:t>
            </a:r>
            <a:r>
              <a:rPr lang="en-US" sz="1800" dirty="0"/>
              <a:t>(1984), </a:t>
            </a:r>
            <a:r>
              <a:rPr lang="en-US" sz="1800" dirty="0">
                <a:solidFill>
                  <a:srgbClr val="C00000"/>
                </a:solidFill>
              </a:rPr>
              <a:t>“[t]he crucial question” is whether the challenged anticompetitive conduct “stem[s] from independent decision or from an </a:t>
            </a:r>
            <a:r>
              <a:rPr lang="en-US" sz="1800" dirty="0">
                <a:solidFill>
                  <a:srgbClr val="0070C0"/>
                </a:solidFill>
              </a:rPr>
              <a:t>agreement, tacit or express</a:t>
            </a:r>
            <a:r>
              <a:rPr lang="en-US" sz="1800" dirty="0">
                <a:solidFill>
                  <a:srgbClr val="C00000"/>
                </a:solidFill>
              </a:rPr>
              <a:t>,” </a:t>
            </a:r>
            <a:r>
              <a:rPr lang="en-US" sz="1800" i="1" dirty="0">
                <a:solidFill>
                  <a:srgbClr val="C00000"/>
                </a:solidFill>
              </a:rPr>
              <a:t>Theatre Enterprises</a:t>
            </a:r>
            <a:r>
              <a:rPr lang="en-US" sz="1800" dirty="0"/>
              <a:t>. </a:t>
            </a:r>
          </a:p>
          <a:p>
            <a:r>
              <a:rPr lang="en-US" sz="1800" b="1" dirty="0">
                <a:solidFill>
                  <a:srgbClr val="C00000"/>
                </a:solidFill>
              </a:rPr>
              <a:t>“While a showing of parallel “business behavior is admissible circumstantial evidence from which the fact finder may infer agreement,” </a:t>
            </a:r>
            <a:r>
              <a:rPr lang="en-US" sz="1800" b="1" dirty="0">
                <a:solidFill>
                  <a:schemeClr val="accent1"/>
                </a:solidFill>
              </a:rPr>
              <a:t>it falls short of “conclusively establish[</a:t>
            </a:r>
            <a:r>
              <a:rPr lang="en-US" sz="1800" b="1" dirty="0" err="1">
                <a:solidFill>
                  <a:schemeClr val="accent1"/>
                </a:solidFill>
              </a:rPr>
              <a:t>ing</a:t>
            </a:r>
            <a:r>
              <a:rPr lang="en-US" sz="1800" b="1" dirty="0">
                <a:solidFill>
                  <a:schemeClr val="accent1"/>
                </a:solidFill>
              </a:rPr>
              <a:t>] agreement </a:t>
            </a:r>
            <a:r>
              <a:rPr lang="en-US" sz="1800" b="1" dirty="0">
                <a:solidFill>
                  <a:srgbClr val="C00000"/>
                </a:solidFill>
              </a:rPr>
              <a:t>or … itself </a:t>
            </a:r>
            <a:r>
              <a:rPr lang="en-US" sz="1800" b="1" dirty="0" err="1">
                <a:solidFill>
                  <a:srgbClr val="C00000"/>
                </a:solidFill>
              </a:rPr>
              <a:t>constitut</a:t>
            </a:r>
            <a:r>
              <a:rPr lang="en-US" sz="1800" b="1" dirty="0">
                <a:solidFill>
                  <a:srgbClr val="C00000"/>
                </a:solidFill>
              </a:rPr>
              <a:t>[</a:t>
            </a:r>
            <a:r>
              <a:rPr lang="en-US" sz="1800" b="1" dirty="0" err="1">
                <a:solidFill>
                  <a:srgbClr val="C00000"/>
                </a:solidFill>
              </a:rPr>
              <a:t>ing</a:t>
            </a:r>
            <a:r>
              <a:rPr lang="en-US" sz="1800" b="1" dirty="0">
                <a:solidFill>
                  <a:srgbClr val="C00000"/>
                </a:solidFill>
              </a:rPr>
              <a:t>] a Sherman Act offense.” </a:t>
            </a:r>
            <a:r>
              <a:rPr lang="en-US" sz="1800" i="1" dirty="0"/>
              <a:t>Id.</a:t>
            </a:r>
            <a:r>
              <a:rPr lang="en-US" sz="1800" dirty="0"/>
              <a:t>, at 540–541. Even “</a:t>
            </a:r>
            <a:r>
              <a:rPr lang="en-US" sz="1800" dirty="0">
                <a:solidFill>
                  <a:srgbClr val="C00000"/>
                </a:solidFill>
              </a:rPr>
              <a:t>conscious parallelism</a:t>
            </a:r>
            <a:r>
              <a:rPr lang="en-US" sz="1800" dirty="0"/>
              <a:t>,” a common reaction of “firms in a concentrated market [that] </a:t>
            </a:r>
            <a:r>
              <a:rPr lang="en-US" sz="1800" dirty="0" err="1"/>
              <a:t>recogniz</a:t>
            </a:r>
            <a:r>
              <a:rPr lang="en-US" sz="1800" dirty="0"/>
              <a:t>[e] their shared economic interests and their interdependence with respect to price and output decisions” </a:t>
            </a:r>
            <a:r>
              <a:rPr lang="en-US" sz="1800" dirty="0">
                <a:solidFill>
                  <a:srgbClr val="C00000"/>
                </a:solidFill>
              </a:rPr>
              <a:t>is “not in itself unlawful</a:t>
            </a:r>
            <a:r>
              <a:rPr lang="en-US" sz="1800" dirty="0"/>
              <a:t>.” </a:t>
            </a:r>
            <a:r>
              <a:rPr lang="en-US" sz="1800" i="1" dirty="0"/>
              <a:t>Brooke Group </a:t>
            </a:r>
            <a:r>
              <a:rPr lang="en-US" sz="1800" dirty="0"/>
              <a:t>(1993); see 6 P. </a:t>
            </a:r>
            <a:r>
              <a:rPr lang="en-US" sz="1800" dirty="0" err="1"/>
              <a:t>Areeda</a:t>
            </a:r>
            <a:r>
              <a:rPr lang="en-US" sz="1800" dirty="0"/>
              <a:t> &amp; H. Hovenkamp, Antitrust Law ¶1433a, p. 236 (2d ed. 2003) (“The courts are nearly unanimous in saying that mere interdependent parallelism does not establish the contract, combination, or conspiracy required by Sherman Act §1”); </a:t>
            </a:r>
            <a:r>
              <a:rPr lang="en-US" sz="1800" dirty="0">
                <a:solidFill>
                  <a:srgbClr val="C00000"/>
                </a:solidFill>
              </a:rPr>
              <a:t>Turner (“[M]ere interdependence of basic price decisions is not conspiracy”).”</a:t>
            </a:r>
          </a:p>
          <a:p>
            <a:r>
              <a:rPr lang="en-US" sz="1800" dirty="0"/>
              <a:t>   ”… Accordingly, </a:t>
            </a:r>
            <a:r>
              <a:rPr lang="en-US" sz="1800" b="1" dirty="0">
                <a:solidFill>
                  <a:schemeClr val="accent1"/>
                </a:solidFill>
              </a:rPr>
              <a:t>we have previously hedged against </a:t>
            </a:r>
            <a:r>
              <a:rPr lang="en-US" sz="1800" b="1" dirty="0">
                <a:solidFill>
                  <a:srgbClr val="0070C0"/>
                </a:solidFill>
              </a:rPr>
              <a:t>false inferences from identical behavior </a:t>
            </a:r>
            <a:r>
              <a:rPr lang="en-US" sz="1800" dirty="0"/>
              <a:t>at a number of points in the trial sequence. </a:t>
            </a:r>
            <a:r>
              <a:rPr lang="en-US" sz="1800" dirty="0">
                <a:solidFill>
                  <a:srgbClr val="C00000"/>
                </a:solidFill>
              </a:rPr>
              <a:t>An antitrust conspiracy plaintiff with evidence showing nothing beyond parallel conduct is not entitled to a directed verdict</a:t>
            </a:r>
            <a:r>
              <a:rPr lang="en-US" sz="1800" dirty="0"/>
              <a:t>, see </a:t>
            </a:r>
            <a:r>
              <a:rPr lang="en-US" sz="1800" i="1" dirty="0"/>
              <a:t>Theatre Enterprises, supra;</a:t>
            </a:r>
            <a:r>
              <a:rPr lang="en-US" sz="1800" dirty="0"/>
              <a:t> </a:t>
            </a:r>
            <a:r>
              <a:rPr lang="en-US" sz="1800" b="1" dirty="0">
                <a:solidFill>
                  <a:schemeClr val="accent1"/>
                </a:solidFill>
              </a:rPr>
              <a:t>proof of a §1 conspiracy must include evidence tending to exclude the possibility of independent action, </a:t>
            </a:r>
            <a:r>
              <a:rPr lang="en-US" sz="1800" b="1" i="1" dirty="0">
                <a:solidFill>
                  <a:schemeClr val="accent1"/>
                </a:solidFill>
              </a:rPr>
              <a:t>Monsanto </a:t>
            </a:r>
            <a:r>
              <a:rPr lang="en-US" sz="1800" b="1" dirty="0">
                <a:solidFill>
                  <a:schemeClr val="accent1"/>
                </a:solidFill>
              </a:rPr>
              <a:t>(1984); and </a:t>
            </a:r>
            <a:r>
              <a:rPr lang="en-US" sz="1800" b="1" dirty="0">
                <a:solidFill>
                  <a:srgbClr val="C00000"/>
                </a:solidFill>
              </a:rPr>
              <a:t>at the summary judgment stage </a:t>
            </a:r>
            <a:r>
              <a:rPr lang="en-US" sz="1800" b="1" dirty="0">
                <a:solidFill>
                  <a:schemeClr val="accent1"/>
                </a:solidFill>
              </a:rPr>
              <a:t>a §1 plaintiff’s offer of conspiracy evidence must tend to rule out the possibility that the defendants were acting independently, see </a:t>
            </a:r>
            <a:r>
              <a:rPr lang="en-US" sz="1800" b="1" i="1" dirty="0">
                <a:solidFill>
                  <a:schemeClr val="accent1"/>
                </a:solidFill>
              </a:rPr>
              <a:t>Matsushita</a:t>
            </a:r>
            <a:r>
              <a:rPr lang="en-US" sz="1800" b="1" dirty="0">
                <a:solidFill>
                  <a:schemeClr val="accent1"/>
                </a:solidFill>
              </a:rPr>
              <a:t>.”</a:t>
            </a:r>
          </a:p>
          <a:p>
            <a:endParaRPr lang="en-US" sz="1800" dirty="0"/>
          </a:p>
        </p:txBody>
      </p:sp>
      <p:sp>
        <p:nvSpPr>
          <p:cNvPr id="4" name="Title 1">
            <a:extLst>
              <a:ext uri="{FF2B5EF4-FFF2-40B4-BE49-F238E27FC236}">
                <a16:creationId xmlns:a16="http://schemas.microsoft.com/office/drawing/2014/main" id="{9015F0F9-8D83-4DE2-8833-AC98C765CF8C}"/>
              </a:ext>
            </a:extLst>
          </p:cNvPr>
          <p:cNvSpPr txBox="1">
            <a:spLocks/>
          </p:cNvSpPr>
          <p:nvPr/>
        </p:nvSpPr>
        <p:spPr>
          <a:xfrm>
            <a:off x="519595" y="105671"/>
            <a:ext cx="1132807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200" dirty="0"/>
          </a:p>
        </p:txBody>
      </p:sp>
      <p:sp>
        <p:nvSpPr>
          <p:cNvPr id="5" name="Content Placeholder 6">
            <a:extLst>
              <a:ext uri="{FF2B5EF4-FFF2-40B4-BE49-F238E27FC236}">
                <a16:creationId xmlns:a16="http://schemas.microsoft.com/office/drawing/2014/main" id="{83D88631-2449-4160-9F75-81553C269601}"/>
              </a:ext>
            </a:extLst>
          </p:cNvPr>
          <p:cNvSpPr txBox="1">
            <a:spLocks/>
          </p:cNvSpPr>
          <p:nvPr/>
        </p:nvSpPr>
        <p:spPr>
          <a:xfrm>
            <a:off x="9041972" y="1648419"/>
            <a:ext cx="2947969" cy="590931"/>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i="1" dirty="0">
                <a:solidFill>
                  <a:srgbClr val="0070C0"/>
                </a:solidFill>
              </a:rPr>
              <a:t>Tacit agreements</a:t>
            </a:r>
            <a:r>
              <a:rPr lang="en-US" sz="1800" b="1" dirty="0">
                <a:solidFill>
                  <a:srgbClr val="0070C0"/>
                </a:solidFill>
              </a:rPr>
              <a:t>, included. But must be agreement</a:t>
            </a:r>
          </a:p>
        </p:txBody>
      </p:sp>
      <p:cxnSp>
        <p:nvCxnSpPr>
          <p:cNvPr id="6" name="Straight Arrow Connector 5">
            <a:extLst>
              <a:ext uri="{FF2B5EF4-FFF2-40B4-BE49-F238E27FC236}">
                <a16:creationId xmlns:a16="http://schemas.microsoft.com/office/drawing/2014/main" id="{A38696C6-C350-41FE-B3FF-9697DB16B715}"/>
              </a:ext>
            </a:extLst>
          </p:cNvPr>
          <p:cNvCxnSpPr>
            <a:cxnSpLocks/>
          </p:cNvCxnSpPr>
          <p:nvPr/>
        </p:nvCxnSpPr>
        <p:spPr>
          <a:xfrm flipH="1">
            <a:off x="8332343" y="2056548"/>
            <a:ext cx="60432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Content Placeholder 6">
            <a:extLst>
              <a:ext uri="{FF2B5EF4-FFF2-40B4-BE49-F238E27FC236}">
                <a16:creationId xmlns:a16="http://schemas.microsoft.com/office/drawing/2014/main" id="{8D59E147-8153-40AD-A042-655382F2F9D6}"/>
              </a:ext>
            </a:extLst>
          </p:cNvPr>
          <p:cNvSpPr txBox="1">
            <a:spLocks/>
          </p:cNvSpPr>
          <p:nvPr/>
        </p:nvSpPr>
        <p:spPr>
          <a:xfrm>
            <a:off x="9005011" y="2678516"/>
            <a:ext cx="2947969" cy="341632"/>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i="1" dirty="0">
                <a:solidFill>
                  <a:srgbClr val="0070C0"/>
                </a:solidFill>
              </a:rPr>
              <a:t>Rejecting Lawyer #1 position</a:t>
            </a:r>
            <a:endParaRPr lang="en-US" sz="1800" b="1" dirty="0">
              <a:solidFill>
                <a:srgbClr val="0070C0"/>
              </a:solidFill>
            </a:endParaRPr>
          </a:p>
        </p:txBody>
      </p:sp>
      <p:cxnSp>
        <p:nvCxnSpPr>
          <p:cNvPr id="8" name="Straight Arrow Connector 7">
            <a:extLst>
              <a:ext uri="{FF2B5EF4-FFF2-40B4-BE49-F238E27FC236}">
                <a16:creationId xmlns:a16="http://schemas.microsoft.com/office/drawing/2014/main" id="{91B5E707-F629-4BD3-8445-F7D71D65400E}"/>
              </a:ext>
            </a:extLst>
          </p:cNvPr>
          <p:cNvCxnSpPr>
            <a:cxnSpLocks/>
          </p:cNvCxnSpPr>
          <p:nvPr/>
        </p:nvCxnSpPr>
        <p:spPr>
          <a:xfrm flipH="1">
            <a:off x="8359670" y="2854082"/>
            <a:ext cx="60432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9" name="Content Placeholder 6">
            <a:extLst>
              <a:ext uri="{FF2B5EF4-FFF2-40B4-BE49-F238E27FC236}">
                <a16:creationId xmlns:a16="http://schemas.microsoft.com/office/drawing/2014/main" id="{962191DA-8C02-4F15-9718-04F61E5028B1}"/>
              </a:ext>
            </a:extLst>
          </p:cNvPr>
          <p:cNvSpPr txBox="1">
            <a:spLocks/>
          </p:cNvSpPr>
          <p:nvPr/>
        </p:nvSpPr>
        <p:spPr>
          <a:xfrm>
            <a:off x="8723902" y="5834745"/>
            <a:ext cx="1220198" cy="341632"/>
          </a:xfrm>
          <a:prstGeom prst="rect">
            <a:avLst/>
          </a:prstGeom>
          <a:solidFill>
            <a:srgbClr val="FFFFCC"/>
          </a:solidFill>
          <a:ln w="57150">
            <a:solidFill>
              <a:srgbClr val="00206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i="1" dirty="0">
                <a:solidFill>
                  <a:srgbClr val="0070C0"/>
                </a:solidFill>
              </a:rPr>
              <a:t>THE LAW</a:t>
            </a:r>
            <a:endParaRPr lang="en-US" sz="1800" b="1" dirty="0">
              <a:solidFill>
                <a:srgbClr val="0070C0"/>
              </a:solidFill>
            </a:endParaRPr>
          </a:p>
        </p:txBody>
      </p:sp>
      <p:cxnSp>
        <p:nvCxnSpPr>
          <p:cNvPr id="10" name="Straight Arrow Connector 9">
            <a:extLst>
              <a:ext uri="{FF2B5EF4-FFF2-40B4-BE49-F238E27FC236}">
                <a16:creationId xmlns:a16="http://schemas.microsoft.com/office/drawing/2014/main" id="{1CA93C48-F399-4EDD-96C3-516716867A79}"/>
              </a:ext>
            </a:extLst>
          </p:cNvPr>
          <p:cNvCxnSpPr>
            <a:cxnSpLocks/>
          </p:cNvCxnSpPr>
          <p:nvPr/>
        </p:nvCxnSpPr>
        <p:spPr>
          <a:xfrm flipH="1">
            <a:off x="8030183" y="6005562"/>
            <a:ext cx="60432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Content Placeholder 6">
            <a:extLst>
              <a:ext uri="{FF2B5EF4-FFF2-40B4-BE49-F238E27FC236}">
                <a16:creationId xmlns:a16="http://schemas.microsoft.com/office/drawing/2014/main" id="{A8EF88A3-CC84-457F-AF46-27FFE450853C}"/>
              </a:ext>
            </a:extLst>
          </p:cNvPr>
          <p:cNvSpPr txBox="1">
            <a:spLocks/>
          </p:cNvSpPr>
          <p:nvPr/>
        </p:nvSpPr>
        <p:spPr>
          <a:xfrm>
            <a:off x="8936663" y="5024915"/>
            <a:ext cx="2971905" cy="369332"/>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b="1" i="1" dirty="0">
                <a:solidFill>
                  <a:srgbClr val="0070C0"/>
                </a:solidFill>
              </a:rPr>
              <a:t>“False positives” concern</a:t>
            </a:r>
            <a:endParaRPr lang="en-US" sz="2000" b="1" dirty="0">
              <a:solidFill>
                <a:srgbClr val="0070C0"/>
              </a:solidFill>
            </a:endParaRPr>
          </a:p>
        </p:txBody>
      </p:sp>
      <p:cxnSp>
        <p:nvCxnSpPr>
          <p:cNvPr id="12" name="Straight Arrow Connector 11">
            <a:extLst>
              <a:ext uri="{FF2B5EF4-FFF2-40B4-BE49-F238E27FC236}">
                <a16:creationId xmlns:a16="http://schemas.microsoft.com/office/drawing/2014/main" id="{C0E4D1D9-141D-419A-B72A-FF153FCE375A}"/>
              </a:ext>
            </a:extLst>
          </p:cNvPr>
          <p:cNvCxnSpPr>
            <a:cxnSpLocks/>
          </p:cNvCxnSpPr>
          <p:nvPr/>
        </p:nvCxnSpPr>
        <p:spPr>
          <a:xfrm flipH="1" flipV="1">
            <a:off x="7919442" y="5083376"/>
            <a:ext cx="715061" cy="6974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61362DF-2D42-4EB9-AA81-7BA1D3E590F1}"/>
              </a:ext>
            </a:extLst>
          </p:cNvPr>
          <p:cNvCxnSpPr>
            <a:cxnSpLocks/>
          </p:cNvCxnSpPr>
          <p:nvPr/>
        </p:nvCxnSpPr>
        <p:spPr>
          <a:xfrm flipH="1">
            <a:off x="8397339" y="3287730"/>
            <a:ext cx="539325" cy="81819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80851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CB0D2-BF91-454F-A660-0048556ADF45}"/>
              </a:ext>
            </a:extLst>
          </p:cNvPr>
          <p:cNvSpPr>
            <a:spLocks noGrp="1"/>
          </p:cNvSpPr>
          <p:nvPr>
            <p:ph type="title"/>
          </p:nvPr>
        </p:nvSpPr>
        <p:spPr/>
        <p:txBody>
          <a:bodyPr>
            <a:normAutofit/>
          </a:bodyPr>
          <a:lstStyle/>
          <a:p>
            <a:r>
              <a:rPr lang="en-US" sz="3200" dirty="0"/>
              <a:t>Twombly: Application to the Pleading Requirement </a:t>
            </a:r>
            <a:r>
              <a:rPr lang="en-US" sz="2000" i="1" dirty="0">
                <a:solidFill>
                  <a:srgbClr val="00B0F0"/>
                </a:solidFill>
              </a:rPr>
              <a:t>(pp.349-50)</a:t>
            </a:r>
            <a:endParaRPr lang="en-US" sz="3200" i="1" dirty="0">
              <a:solidFill>
                <a:srgbClr val="00B0F0"/>
              </a:solidFill>
            </a:endParaRPr>
          </a:p>
        </p:txBody>
      </p:sp>
      <p:sp>
        <p:nvSpPr>
          <p:cNvPr id="3" name="Content Placeholder 2">
            <a:extLst>
              <a:ext uri="{FF2B5EF4-FFF2-40B4-BE49-F238E27FC236}">
                <a16:creationId xmlns:a16="http://schemas.microsoft.com/office/drawing/2014/main" id="{F0F1A9C6-4599-498C-AFFE-568ED48C485B}"/>
              </a:ext>
            </a:extLst>
          </p:cNvPr>
          <p:cNvSpPr>
            <a:spLocks noGrp="1"/>
          </p:cNvSpPr>
          <p:nvPr>
            <p:ph idx="1"/>
          </p:nvPr>
        </p:nvSpPr>
        <p:spPr>
          <a:xfrm>
            <a:off x="838200" y="1825624"/>
            <a:ext cx="7966753" cy="4873349"/>
          </a:xfrm>
        </p:spPr>
        <p:txBody>
          <a:bodyPr>
            <a:normAutofit lnSpcReduction="10000"/>
          </a:bodyPr>
          <a:lstStyle/>
          <a:p>
            <a:r>
              <a:rPr lang="en-US" sz="1800" dirty="0"/>
              <a:t>“In applying these general standards to a §1 claim, we hold that stating such a claim </a:t>
            </a:r>
            <a:r>
              <a:rPr lang="en-US" sz="1800" b="1" dirty="0">
                <a:solidFill>
                  <a:srgbClr val="C00000"/>
                </a:solidFill>
                <a:highlight>
                  <a:srgbClr val="FFFF00"/>
                </a:highlight>
              </a:rPr>
              <a:t>requires a complaint</a:t>
            </a:r>
            <a:r>
              <a:rPr lang="en-US" sz="1800" b="1" dirty="0">
                <a:solidFill>
                  <a:srgbClr val="C00000"/>
                </a:solidFill>
              </a:rPr>
              <a:t> with enough factual matter (taken as true) to suggest that an agreement was made</a:t>
            </a:r>
            <a:r>
              <a:rPr lang="en-US" sz="1800" dirty="0">
                <a:solidFill>
                  <a:srgbClr val="C00000"/>
                </a:solidFill>
              </a:rPr>
              <a:t>. Asking for plausible grounds to infer an agreement </a:t>
            </a:r>
            <a:r>
              <a:rPr lang="en-US" sz="1800" b="1" dirty="0">
                <a:solidFill>
                  <a:srgbClr val="C00000"/>
                </a:solidFill>
              </a:rPr>
              <a:t>does </a:t>
            </a:r>
            <a:r>
              <a:rPr lang="en-US" sz="1800" b="1" dirty="0">
                <a:solidFill>
                  <a:srgbClr val="C00000"/>
                </a:solidFill>
                <a:highlight>
                  <a:srgbClr val="FFFF00"/>
                </a:highlight>
              </a:rPr>
              <a:t>not impose a probability requirement</a:t>
            </a:r>
            <a:r>
              <a:rPr lang="en-US" sz="1800" b="1" dirty="0">
                <a:solidFill>
                  <a:srgbClr val="C00000"/>
                </a:solidFill>
              </a:rPr>
              <a:t> at the pleading stage</a:t>
            </a:r>
            <a:r>
              <a:rPr lang="en-US" sz="1800" dirty="0">
                <a:solidFill>
                  <a:srgbClr val="C00000"/>
                </a:solidFill>
              </a:rPr>
              <a:t>; it simply calls for enough fact to raise a </a:t>
            </a:r>
            <a:r>
              <a:rPr lang="en-US" sz="1800" b="1" dirty="0">
                <a:solidFill>
                  <a:srgbClr val="C00000"/>
                </a:solidFill>
                <a:highlight>
                  <a:srgbClr val="FFFF00"/>
                </a:highlight>
              </a:rPr>
              <a:t>reasonable expectation</a:t>
            </a:r>
            <a:r>
              <a:rPr lang="en-US" sz="1800" b="1" dirty="0">
                <a:solidFill>
                  <a:srgbClr val="C00000"/>
                </a:solidFill>
              </a:rPr>
              <a:t> </a:t>
            </a:r>
            <a:r>
              <a:rPr lang="en-US" sz="1800" dirty="0">
                <a:solidFill>
                  <a:srgbClr val="C00000"/>
                </a:solidFill>
              </a:rPr>
              <a:t>that discovery will reveal evidence of illegal agreement.” </a:t>
            </a:r>
          </a:p>
          <a:p>
            <a:r>
              <a:rPr lang="en-US" sz="1800" dirty="0">
                <a:solidFill>
                  <a:srgbClr val="0070C0"/>
                </a:solidFill>
              </a:rPr>
              <a:t>“And, of course, a </a:t>
            </a:r>
            <a:r>
              <a:rPr lang="en-US" sz="1800" dirty="0">
                <a:solidFill>
                  <a:srgbClr val="0070C0"/>
                </a:solidFill>
                <a:highlight>
                  <a:srgbClr val="FFFF00"/>
                </a:highlight>
              </a:rPr>
              <a:t>well-pleaded complaint</a:t>
            </a:r>
            <a:r>
              <a:rPr lang="en-US" sz="1800" dirty="0">
                <a:solidFill>
                  <a:srgbClr val="0070C0"/>
                </a:solidFill>
              </a:rPr>
              <a:t> may proceed even if it strikes a </a:t>
            </a:r>
            <a:br>
              <a:rPr lang="en-US" sz="1800" dirty="0">
                <a:solidFill>
                  <a:srgbClr val="0070C0"/>
                </a:solidFill>
              </a:rPr>
            </a:br>
            <a:r>
              <a:rPr lang="en-US" sz="1800" dirty="0">
                <a:solidFill>
                  <a:srgbClr val="0070C0"/>
                </a:solidFill>
              </a:rPr>
              <a:t>savvy judge that actual proof of those facts is </a:t>
            </a:r>
            <a:r>
              <a:rPr lang="en-US" sz="1800" dirty="0">
                <a:solidFill>
                  <a:srgbClr val="0070C0"/>
                </a:solidFill>
                <a:highlight>
                  <a:srgbClr val="FFFF00"/>
                </a:highlight>
              </a:rPr>
              <a:t>improbable</a:t>
            </a:r>
            <a:r>
              <a:rPr lang="en-US" sz="1800" dirty="0">
                <a:solidFill>
                  <a:srgbClr val="0070C0"/>
                </a:solidFill>
              </a:rPr>
              <a:t>, and </a:t>
            </a:r>
            <a:br>
              <a:rPr lang="en-US" sz="1800" dirty="0">
                <a:solidFill>
                  <a:srgbClr val="0070C0"/>
                </a:solidFill>
              </a:rPr>
            </a:br>
            <a:r>
              <a:rPr lang="en-US" sz="1800" dirty="0">
                <a:solidFill>
                  <a:srgbClr val="0070C0"/>
                </a:solidFill>
              </a:rPr>
              <a:t>“that a recovery is very remote and unlikely.” …</a:t>
            </a:r>
          </a:p>
          <a:p>
            <a:r>
              <a:rPr lang="en-US" sz="1800" dirty="0"/>
              <a:t>“It makes sense to say, therefore, that </a:t>
            </a:r>
            <a:r>
              <a:rPr lang="en-US" sz="1800" b="1" dirty="0">
                <a:solidFill>
                  <a:srgbClr val="C00000"/>
                </a:solidFill>
              </a:rPr>
              <a:t>an allegation of parallel conduct and a bare assertion of conspiracy will not suffice. </a:t>
            </a:r>
            <a:r>
              <a:rPr lang="en-US" sz="1800" dirty="0"/>
              <a:t>Without more, parallel conduct does not suggest conspiracy, and a conclusory allegation of agreement at some unidentified point does not supply facts adequate to show illegality. </a:t>
            </a:r>
          </a:p>
          <a:p>
            <a:r>
              <a:rPr lang="en-US" sz="1800" b="1" dirty="0">
                <a:solidFill>
                  <a:srgbClr val="C00000"/>
                </a:solidFill>
                <a:highlight>
                  <a:srgbClr val="FFFF00"/>
                </a:highlight>
              </a:rPr>
              <a:t>Hence, when allegations of parallel conduct are set out in order to make a §1 claim, they must be placed in a context that raises a suggestion of a preceding agreement, not merely parallel conduct that could just as well be independent action.”</a:t>
            </a:r>
          </a:p>
          <a:p>
            <a:r>
              <a:rPr lang="en-US" sz="1800" dirty="0"/>
              <a:t>   </a:t>
            </a:r>
          </a:p>
        </p:txBody>
      </p:sp>
      <p:sp>
        <p:nvSpPr>
          <p:cNvPr id="4" name="Content Placeholder 6">
            <a:extLst>
              <a:ext uri="{FF2B5EF4-FFF2-40B4-BE49-F238E27FC236}">
                <a16:creationId xmlns:a16="http://schemas.microsoft.com/office/drawing/2014/main" id="{5934689D-3AA8-4645-95BC-0850CEA3BA8D}"/>
              </a:ext>
            </a:extLst>
          </p:cNvPr>
          <p:cNvSpPr txBox="1">
            <a:spLocks/>
          </p:cNvSpPr>
          <p:nvPr/>
        </p:nvSpPr>
        <p:spPr>
          <a:xfrm>
            <a:off x="8968769" y="2592891"/>
            <a:ext cx="2947969" cy="1837426"/>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i="1" dirty="0">
                <a:solidFill>
                  <a:srgbClr val="0070C0"/>
                </a:solidFill>
              </a:rPr>
              <a:t>This has not turned out to be an overly high burden on plaintiffs.  Posner’s Text Messaging opinion (in casebook) is an example.  The plaintiffs survived the </a:t>
            </a:r>
            <a:r>
              <a:rPr lang="en-US" sz="1800" b="1" i="1" dirty="0" err="1">
                <a:solidFill>
                  <a:srgbClr val="0070C0"/>
                </a:solidFill>
              </a:rPr>
              <a:t>MTD</a:t>
            </a:r>
            <a:r>
              <a:rPr lang="en-US" sz="1800" b="1" i="1" dirty="0">
                <a:solidFill>
                  <a:srgbClr val="0070C0"/>
                </a:solidFill>
              </a:rPr>
              <a:t>, but not </a:t>
            </a:r>
            <a:r>
              <a:rPr lang="en-US" sz="1800" b="1" i="1" dirty="0" err="1">
                <a:solidFill>
                  <a:srgbClr val="0070C0"/>
                </a:solidFill>
              </a:rPr>
              <a:t>SJ</a:t>
            </a:r>
            <a:endParaRPr lang="en-US" sz="1800" b="1" dirty="0">
              <a:solidFill>
                <a:srgbClr val="0070C0"/>
              </a:solidFill>
            </a:endParaRPr>
          </a:p>
        </p:txBody>
      </p:sp>
    </p:spTree>
    <p:extLst>
      <p:ext uri="{BB962C8B-B14F-4D97-AF65-F5344CB8AC3E}">
        <p14:creationId xmlns:p14="http://schemas.microsoft.com/office/powerpoint/2010/main" val="5004491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C8E25-4751-4665-8846-56CA1D20FA0E}"/>
              </a:ext>
            </a:extLst>
          </p:cNvPr>
          <p:cNvSpPr>
            <a:spLocks noGrp="1"/>
          </p:cNvSpPr>
          <p:nvPr>
            <p:ph type="title"/>
          </p:nvPr>
        </p:nvSpPr>
        <p:spPr/>
        <p:txBody>
          <a:bodyPr>
            <a:normAutofit/>
          </a:bodyPr>
          <a:lstStyle/>
          <a:p>
            <a:pPr algn="ctr"/>
            <a:r>
              <a:rPr lang="en-US" sz="3600" dirty="0"/>
              <a:t>Summary: Proving Agreement</a:t>
            </a:r>
            <a:br>
              <a:rPr lang="en-US" sz="3600" dirty="0"/>
            </a:br>
            <a:r>
              <a:rPr lang="en-US" sz="3600" i="1" dirty="0"/>
              <a:t>(adapted from pp.381-85 and </a:t>
            </a:r>
            <a:br>
              <a:rPr lang="en-US" sz="3600" i="1" dirty="0"/>
            </a:br>
            <a:r>
              <a:rPr lang="en-US" sz="3600" i="1" dirty="0"/>
              <a:t>Note in Supplemental Materials)</a:t>
            </a:r>
          </a:p>
        </p:txBody>
      </p:sp>
      <p:sp>
        <p:nvSpPr>
          <p:cNvPr id="3" name="Text Placeholder 2">
            <a:extLst>
              <a:ext uri="{FF2B5EF4-FFF2-40B4-BE49-F238E27FC236}">
                <a16:creationId xmlns:a16="http://schemas.microsoft.com/office/drawing/2014/main" id="{7A76DCA7-5DFC-4757-9740-05A2ADD187B3}"/>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37393808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FE726-5BCB-4017-90E8-98B2EE7D5F9C}"/>
              </a:ext>
            </a:extLst>
          </p:cNvPr>
          <p:cNvSpPr>
            <a:spLocks noGrp="1"/>
          </p:cNvSpPr>
          <p:nvPr>
            <p:ph type="title"/>
          </p:nvPr>
        </p:nvSpPr>
        <p:spPr>
          <a:xfrm>
            <a:off x="545967" y="61448"/>
            <a:ext cx="10879318" cy="1325563"/>
          </a:xfrm>
        </p:spPr>
        <p:txBody>
          <a:bodyPr>
            <a:normAutofit/>
          </a:bodyPr>
          <a:lstStyle/>
          <a:p>
            <a:r>
              <a:rPr lang="en-US" sz="3200" dirty="0"/>
              <a:t>Summary: Proving Agreement Under </a:t>
            </a:r>
            <a:r>
              <a:rPr lang="en-US" sz="3200" i="1" dirty="0"/>
              <a:t>Monsanto, Matsushita &amp; Twombly</a:t>
            </a:r>
          </a:p>
        </p:txBody>
      </p:sp>
      <p:sp>
        <p:nvSpPr>
          <p:cNvPr id="3" name="Content Placeholder 2">
            <a:extLst>
              <a:ext uri="{FF2B5EF4-FFF2-40B4-BE49-F238E27FC236}">
                <a16:creationId xmlns:a16="http://schemas.microsoft.com/office/drawing/2014/main" id="{12F2DED8-C11A-453F-A97A-A4EAB76EC234}"/>
              </a:ext>
            </a:extLst>
          </p:cNvPr>
          <p:cNvSpPr>
            <a:spLocks noGrp="1"/>
          </p:cNvSpPr>
          <p:nvPr>
            <p:ph sz="half" idx="1"/>
          </p:nvPr>
        </p:nvSpPr>
        <p:spPr>
          <a:xfrm>
            <a:off x="838200" y="1263722"/>
            <a:ext cx="5891373" cy="5363110"/>
          </a:xfrm>
          <a:ln w="28575">
            <a:solidFill>
              <a:schemeClr val="tx1"/>
            </a:solidFill>
          </a:ln>
        </p:spPr>
        <p:txBody>
          <a:bodyPr>
            <a:normAutofit lnSpcReduction="10000"/>
          </a:bodyPr>
          <a:lstStyle/>
          <a:p>
            <a:endParaRPr lang="en-US" sz="1800" b="1" dirty="0">
              <a:solidFill>
                <a:srgbClr val="C00000"/>
              </a:solidFill>
            </a:endParaRPr>
          </a:p>
          <a:p>
            <a:r>
              <a:rPr lang="en-US" sz="1800" b="1" dirty="0">
                <a:solidFill>
                  <a:srgbClr val="C00000"/>
                </a:solidFill>
              </a:rPr>
              <a:t>Useful </a:t>
            </a:r>
            <a:r>
              <a:rPr lang="en-US" sz="1800" b="1" i="1" dirty="0">
                <a:solidFill>
                  <a:srgbClr val="C00000"/>
                </a:solidFill>
              </a:rPr>
              <a:t>(but Insufficient)</a:t>
            </a:r>
            <a:r>
              <a:rPr lang="en-US" sz="1800" b="1" dirty="0">
                <a:solidFill>
                  <a:srgbClr val="C00000"/>
                </a:solidFill>
              </a:rPr>
              <a:t> Evidence </a:t>
            </a:r>
          </a:p>
          <a:p>
            <a:pPr lvl="1"/>
            <a:r>
              <a:rPr lang="en-US" sz="1800" dirty="0"/>
              <a:t>Market factors conducive to successful coordination </a:t>
            </a:r>
          </a:p>
          <a:p>
            <a:pPr lvl="1"/>
            <a:r>
              <a:rPr lang="en-US" sz="1800" dirty="0"/>
              <a:t>Market performance indicia consistent with successful coordination </a:t>
            </a:r>
          </a:p>
          <a:p>
            <a:r>
              <a:rPr lang="en-US" sz="1800" b="1" dirty="0">
                <a:solidFill>
                  <a:srgbClr val="C00000"/>
                </a:solidFill>
              </a:rPr>
              <a:t>Courts also require evidence, commonly denoted as “plus factors” regarding conduct.</a:t>
            </a:r>
            <a:r>
              <a:rPr lang="en-US" sz="1800" b="1" dirty="0"/>
              <a:t>  </a:t>
            </a:r>
          </a:p>
          <a:p>
            <a:pPr lvl="1"/>
            <a:r>
              <a:rPr lang="en-US" sz="1800" dirty="0"/>
              <a:t>Plus factors are evidence suggesting that the parallel conduct more likely </a:t>
            </a:r>
            <a:r>
              <a:rPr lang="en-US" sz="1800" dirty="0">
                <a:solidFill>
                  <a:srgbClr val="C00000"/>
                </a:solidFill>
              </a:rPr>
              <a:t>arose from agreement rather than independent self-interest or mere recognition of interdependence.  </a:t>
            </a:r>
          </a:p>
          <a:p>
            <a:pPr lvl="1"/>
            <a:r>
              <a:rPr lang="en-US" sz="1800" dirty="0"/>
              <a:t>Evidence that </a:t>
            </a:r>
            <a:r>
              <a:rPr lang="en-US" sz="1800" dirty="0">
                <a:solidFill>
                  <a:srgbClr val="C00000"/>
                </a:solidFill>
              </a:rPr>
              <a:t>“tends exclude the possibility of independent conduct,” and “tends to prove” that the parties had a “conscious commitment to a common scheme.” </a:t>
            </a:r>
          </a:p>
          <a:p>
            <a:r>
              <a:rPr lang="en-US" sz="1800" b="1" dirty="0">
                <a:solidFill>
                  <a:srgbClr val="C00000"/>
                </a:solidFill>
              </a:rPr>
              <a:t>Standard is “totality of the circumstances”</a:t>
            </a:r>
          </a:p>
          <a:p>
            <a:pPr lvl="1"/>
            <a:r>
              <a:rPr lang="en-US" sz="1800" dirty="0"/>
              <a:t>I.e., not evaluating each factor individually.</a:t>
            </a:r>
          </a:p>
          <a:p>
            <a:pPr lvl="1"/>
            <a:r>
              <a:rPr lang="en-US" sz="1800" dirty="0"/>
              <a:t>In criminal cases, the burden of proof on the plaintiff is higher.  </a:t>
            </a:r>
            <a:br>
              <a:rPr lang="en-US" sz="1800" dirty="0"/>
            </a:br>
            <a:endParaRPr lang="en-US" sz="1600" dirty="0"/>
          </a:p>
        </p:txBody>
      </p:sp>
      <p:sp>
        <p:nvSpPr>
          <p:cNvPr id="7" name="Content Placeholder 6">
            <a:extLst>
              <a:ext uri="{FF2B5EF4-FFF2-40B4-BE49-F238E27FC236}">
                <a16:creationId xmlns:a16="http://schemas.microsoft.com/office/drawing/2014/main" id="{AC5B152B-30F4-4F1E-A8A1-4A191E2F76E1}"/>
              </a:ext>
            </a:extLst>
          </p:cNvPr>
          <p:cNvSpPr txBox="1">
            <a:spLocks noGrp="1"/>
          </p:cNvSpPr>
          <p:nvPr>
            <p:ph sz="half" idx="2"/>
          </p:nvPr>
        </p:nvSpPr>
        <p:spPr>
          <a:xfrm>
            <a:off x="8157681" y="2334504"/>
            <a:ext cx="3808429" cy="1844608"/>
          </a:xfrm>
          <a:prstGeom prst="rect">
            <a:avLst/>
          </a:prstGeom>
          <a:noFill/>
          <a:ln w="38100">
            <a:solidFill>
              <a:srgbClr val="0070C0"/>
            </a:solidFill>
          </a:ln>
        </p:spPr>
        <p:txBody>
          <a:bodyPr wrap="square" rtlCol="0">
            <a:spAutoFit/>
          </a:bodyPr>
          <a:lstStyle/>
          <a:p>
            <a:pPr marL="0" indent="0">
              <a:buNone/>
            </a:pPr>
            <a:r>
              <a:rPr lang="en-US" sz="1800" b="1" u="sng" dirty="0">
                <a:solidFill>
                  <a:srgbClr val="0070C0"/>
                </a:solidFill>
              </a:rPr>
              <a:t>Two General Types of Plus Factors</a:t>
            </a:r>
            <a:endParaRPr lang="en-US" sz="1800" b="1" dirty="0">
              <a:solidFill>
                <a:srgbClr val="0070C0"/>
              </a:solidFill>
            </a:endParaRPr>
          </a:p>
          <a:p>
            <a:r>
              <a:rPr lang="en-US" sz="1800" b="1" dirty="0">
                <a:solidFill>
                  <a:srgbClr val="0070C0"/>
                </a:solidFill>
              </a:rPr>
              <a:t>Informational Factors (Communications) </a:t>
            </a:r>
          </a:p>
          <a:p>
            <a:r>
              <a:rPr lang="en-US" sz="1800" b="1" dirty="0">
                <a:solidFill>
                  <a:srgbClr val="0070C0"/>
                </a:solidFill>
              </a:rPr>
              <a:t>Market Factors (Conduct contrary to independent self-interest)</a:t>
            </a:r>
          </a:p>
        </p:txBody>
      </p:sp>
      <p:cxnSp>
        <p:nvCxnSpPr>
          <p:cNvPr id="5" name="Straight Arrow Connector 4">
            <a:extLst>
              <a:ext uri="{FF2B5EF4-FFF2-40B4-BE49-F238E27FC236}">
                <a16:creationId xmlns:a16="http://schemas.microsoft.com/office/drawing/2014/main" id="{575B9330-CBF5-449B-A2C9-26A96E1560C5}"/>
              </a:ext>
            </a:extLst>
          </p:cNvPr>
          <p:cNvCxnSpPr/>
          <p:nvPr/>
        </p:nvCxnSpPr>
        <p:spPr>
          <a:xfrm flipH="1">
            <a:off x="6875264" y="3195063"/>
            <a:ext cx="984467" cy="34438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 name="Content Placeholder 6">
            <a:extLst>
              <a:ext uri="{FF2B5EF4-FFF2-40B4-BE49-F238E27FC236}">
                <a16:creationId xmlns:a16="http://schemas.microsoft.com/office/drawing/2014/main" id="{25F8FF7E-B493-4679-BF9D-C0838DAFC316}"/>
              </a:ext>
            </a:extLst>
          </p:cNvPr>
          <p:cNvSpPr txBox="1">
            <a:spLocks/>
          </p:cNvSpPr>
          <p:nvPr/>
        </p:nvSpPr>
        <p:spPr>
          <a:xfrm>
            <a:off x="8275546" y="1387011"/>
            <a:ext cx="3241784" cy="590931"/>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rgbClr val="0070C0"/>
                </a:solidFill>
              </a:rPr>
              <a:t>“Interdependence” alone could cause the price increases</a:t>
            </a:r>
          </a:p>
        </p:txBody>
      </p:sp>
      <p:cxnSp>
        <p:nvCxnSpPr>
          <p:cNvPr id="9" name="Straight Arrow Connector 8">
            <a:extLst>
              <a:ext uri="{FF2B5EF4-FFF2-40B4-BE49-F238E27FC236}">
                <a16:creationId xmlns:a16="http://schemas.microsoft.com/office/drawing/2014/main" id="{13589A9D-0DE3-4025-B96D-E32B46E25355}"/>
              </a:ext>
            </a:extLst>
          </p:cNvPr>
          <p:cNvCxnSpPr>
            <a:cxnSpLocks/>
          </p:cNvCxnSpPr>
          <p:nvPr/>
        </p:nvCxnSpPr>
        <p:spPr>
          <a:xfrm flipH="1">
            <a:off x="6993207" y="1756881"/>
            <a:ext cx="969265" cy="24251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 name="Content Placeholder 6">
            <a:extLst>
              <a:ext uri="{FF2B5EF4-FFF2-40B4-BE49-F238E27FC236}">
                <a16:creationId xmlns:a16="http://schemas.microsoft.com/office/drawing/2014/main" id="{E0C8D02D-D9F1-4999-8788-F3491059A9B8}"/>
              </a:ext>
            </a:extLst>
          </p:cNvPr>
          <p:cNvSpPr txBox="1">
            <a:spLocks/>
          </p:cNvSpPr>
          <p:nvPr/>
        </p:nvSpPr>
        <p:spPr>
          <a:xfrm>
            <a:off x="8112016" y="4858606"/>
            <a:ext cx="3405314" cy="1089529"/>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rgbClr val="0070C0"/>
                </a:solidFill>
              </a:rPr>
              <a:t>“Totality of the evidence” is key.  Defendants nitpicking each factor </a:t>
            </a:r>
            <a:r>
              <a:rPr lang="en-US" sz="1800" b="1" i="1" dirty="0">
                <a:solidFill>
                  <a:srgbClr val="0070C0"/>
                </a:solidFill>
              </a:rPr>
              <a:t>should not </a:t>
            </a:r>
            <a:r>
              <a:rPr lang="en-US" sz="1800" b="1" dirty="0">
                <a:solidFill>
                  <a:srgbClr val="0070C0"/>
                </a:solidFill>
              </a:rPr>
              <a:t>win the day </a:t>
            </a:r>
            <a:r>
              <a:rPr lang="en-US" sz="1800" b="1" i="1" dirty="0">
                <a:solidFill>
                  <a:srgbClr val="0070C0"/>
                </a:solidFill>
              </a:rPr>
              <a:t>(though it may win in practice)</a:t>
            </a:r>
          </a:p>
        </p:txBody>
      </p:sp>
      <p:cxnSp>
        <p:nvCxnSpPr>
          <p:cNvPr id="11" name="Straight Arrow Connector 10">
            <a:extLst>
              <a:ext uri="{FF2B5EF4-FFF2-40B4-BE49-F238E27FC236}">
                <a16:creationId xmlns:a16="http://schemas.microsoft.com/office/drawing/2014/main" id="{8DD6E9F9-357C-4380-B6B4-0E6FAD083A7A}"/>
              </a:ext>
            </a:extLst>
          </p:cNvPr>
          <p:cNvCxnSpPr>
            <a:cxnSpLocks/>
          </p:cNvCxnSpPr>
          <p:nvPr/>
        </p:nvCxnSpPr>
        <p:spPr>
          <a:xfrm flipH="1">
            <a:off x="6829677" y="5228476"/>
            <a:ext cx="969265" cy="24251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45389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A912F-79B3-49FF-8357-86B3340B91EB}"/>
              </a:ext>
            </a:extLst>
          </p:cNvPr>
          <p:cNvSpPr>
            <a:spLocks noGrp="1"/>
          </p:cNvSpPr>
          <p:nvPr>
            <p:ph type="title"/>
          </p:nvPr>
        </p:nvSpPr>
        <p:spPr>
          <a:xfrm>
            <a:off x="536542" y="106002"/>
            <a:ext cx="10515600" cy="1325563"/>
          </a:xfrm>
        </p:spPr>
        <p:txBody>
          <a:bodyPr>
            <a:normAutofit/>
          </a:bodyPr>
          <a:lstStyle/>
          <a:p>
            <a:r>
              <a:rPr lang="en-US" sz="3200" dirty="0"/>
              <a:t>Informational Evidence: Examples</a:t>
            </a:r>
          </a:p>
        </p:txBody>
      </p:sp>
      <p:sp>
        <p:nvSpPr>
          <p:cNvPr id="3" name="Content Placeholder 2">
            <a:extLst>
              <a:ext uri="{FF2B5EF4-FFF2-40B4-BE49-F238E27FC236}">
                <a16:creationId xmlns:a16="http://schemas.microsoft.com/office/drawing/2014/main" id="{CB335DDA-9E97-4E70-BF68-4DAA4B1843F4}"/>
              </a:ext>
            </a:extLst>
          </p:cNvPr>
          <p:cNvSpPr>
            <a:spLocks noGrp="1"/>
          </p:cNvSpPr>
          <p:nvPr>
            <p:ph idx="1"/>
          </p:nvPr>
        </p:nvSpPr>
        <p:spPr>
          <a:xfrm>
            <a:off x="442274" y="1253330"/>
            <a:ext cx="7005006" cy="4628995"/>
          </a:xfrm>
        </p:spPr>
        <p:txBody>
          <a:bodyPr>
            <a:normAutofit/>
          </a:bodyPr>
          <a:lstStyle/>
          <a:p>
            <a:r>
              <a:rPr lang="en-US" sz="2000" dirty="0"/>
              <a:t>Evidence of interfirm phone calls, meetings, letters, emails ***.</a:t>
            </a:r>
          </a:p>
          <a:p>
            <a:pPr lvl="0"/>
            <a:r>
              <a:rPr lang="en-US" sz="2000" dirty="0"/>
              <a:t>Complex patterns of price announcements *** (these may even be construed as agreement)</a:t>
            </a:r>
          </a:p>
          <a:p>
            <a:pPr lvl="0"/>
            <a:r>
              <a:rPr lang="en-US" sz="2000" dirty="0"/>
              <a:t>Evidence of invitations to collude</a:t>
            </a:r>
          </a:p>
          <a:p>
            <a:pPr lvl="0"/>
            <a:r>
              <a:rPr lang="en-US" sz="2000" dirty="0"/>
              <a:t>Evidence of price verification for particular customers ***</a:t>
            </a:r>
          </a:p>
          <a:p>
            <a:pPr lvl="0"/>
            <a:r>
              <a:rPr lang="en-US" sz="2000" dirty="0"/>
              <a:t>Evidence of exchange of competitively sensitive information (e.g., particularly sales to specific customers)</a:t>
            </a:r>
          </a:p>
          <a:p>
            <a:pPr lvl="0"/>
            <a:r>
              <a:rPr lang="en-US" sz="2000" dirty="0"/>
              <a:t>Advance notice of price changes disclosed solely to competitors (and not also to consumers).</a:t>
            </a:r>
          </a:p>
          <a:p>
            <a:pPr lvl="0"/>
            <a:r>
              <a:rPr lang="en-US" sz="2000" dirty="0"/>
              <a:t>History of previous price fixing agreements (either successful or failures) </a:t>
            </a:r>
          </a:p>
          <a:p>
            <a:pPr marL="0" indent="0">
              <a:buNone/>
            </a:pPr>
            <a:endParaRPr lang="en-US" sz="2000" dirty="0"/>
          </a:p>
        </p:txBody>
      </p:sp>
      <p:sp>
        <p:nvSpPr>
          <p:cNvPr id="6" name="TextBox 5">
            <a:extLst>
              <a:ext uri="{FF2B5EF4-FFF2-40B4-BE49-F238E27FC236}">
                <a16:creationId xmlns:a16="http://schemas.microsoft.com/office/drawing/2014/main" id="{08512505-087A-46D7-B81C-FA9F7963490B}"/>
              </a:ext>
            </a:extLst>
          </p:cNvPr>
          <p:cNvSpPr txBox="1"/>
          <p:nvPr/>
        </p:nvSpPr>
        <p:spPr>
          <a:xfrm>
            <a:off x="7903589" y="876760"/>
            <a:ext cx="3846137" cy="3693319"/>
          </a:xfrm>
          <a:prstGeom prst="rect">
            <a:avLst/>
          </a:prstGeom>
          <a:noFill/>
          <a:ln w="38100">
            <a:solidFill>
              <a:srgbClr val="0070C0"/>
            </a:solidFill>
          </a:ln>
        </p:spPr>
        <p:txBody>
          <a:bodyPr wrap="square" rtlCol="0">
            <a:spAutoFit/>
          </a:bodyPr>
          <a:lstStyle/>
          <a:p>
            <a:r>
              <a:rPr lang="en-US" b="1" dirty="0">
                <a:solidFill>
                  <a:srgbClr val="0070C0"/>
                </a:solidFill>
              </a:rPr>
              <a:t>But, the mere existence of communications is not sufficient since they might be explained away.  </a:t>
            </a:r>
          </a:p>
          <a:p>
            <a:endParaRPr lang="en-US" b="1" dirty="0">
              <a:solidFill>
                <a:srgbClr val="0070C0"/>
              </a:solidFill>
            </a:endParaRPr>
          </a:p>
          <a:p>
            <a:r>
              <a:rPr lang="en-US" b="1" dirty="0">
                <a:solidFill>
                  <a:srgbClr val="0070C0"/>
                </a:solidFill>
              </a:rPr>
              <a:t>Direct evidence of communications also may not be necessary.  </a:t>
            </a:r>
          </a:p>
          <a:p>
            <a:endParaRPr lang="en-US" b="1" dirty="0">
              <a:solidFill>
                <a:srgbClr val="0070C0"/>
              </a:solidFill>
            </a:endParaRPr>
          </a:p>
          <a:p>
            <a:r>
              <a:rPr lang="en-US" b="1" dirty="0">
                <a:solidFill>
                  <a:srgbClr val="0070C0"/>
                </a:solidFill>
              </a:rPr>
              <a:t>Circumstantial evidence also is accepted, if other evidence shows a “conscious commitment” to the common scheme, a “unity of purpose or a common design or understanding.”</a:t>
            </a:r>
          </a:p>
        </p:txBody>
      </p:sp>
      <p:sp>
        <p:nvSpPr>
          <p:cNvPr id="7" name="TextBox 6">
            <a:extLst>
              <a:ext uri="{FF2B5EF4-FFF2-40B4-BE49-F238E27FC236}">
                <a16:creationId xmlns:a16="http://schemas.microsoft.com/office/drawing/2014/main" id="{780D82B4-DC8C-4207-AED1-3E95A7413EC1}"/>
              </a:ext>
            </a:extLst>
          </p:cNvPr>
          <p:cNvSpPr txBox="1"/>
          <p:nvPr/>
        </p:nvSpPr>
        <p:spPr>
          <a:xfrm>
            <a:off x="536542" y="5882326"/>
            <a:ext cx="2300630" cy="369332"/>
          </a:xfrm>
          <a:prstGeom prst="rect">
            <a:avLst/>
          </a:prstGeom>
          <a:noFill/>
        </p:spPr>
        <p:txBody>
          <a:bodyPr wrap="none" rtlCol="0">
            <a:spAutoFit/>
          </a:bodyPr>
          <a:lstStyle/>
          <a:p>
            <a:r>
              <a:rPr lang="en-US" dirty="0"/>
              <a:t>*** strongest evidence</a:t>
            </a:r>
          </a:p>
        </p:txBody>
      </p:sp>
    </p:spTree>
    <p:extLst>
      <p:ext uri="{BB962C8B-B14F-4D97-AF65-F5344CB8AC3E}">
        <p14:creationId xmlns:p14="http://schemas.microsoft.com/office/powerpoint/2010/main" val="1306891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Google Shape;260;p24">
            <a:extLst>
              <a:ext uri="{FF2B5EF4-FFF2-40B4-BE49-F238E27FC236}">
                <a16:creationId xmlns:a16="http://schemas.microsoft.com/office/drawing/2014/main" id="{30C56873-ECFD-49BD-88C3-13B9A66ADECB}"/>
              </a:ext>
            </a:extLst>
          </p:cNvPr>
          <p:cNvSpPr txBox="1">
            <a:spLocks noChangeArrowheads="1"/>
          </p:cNvSpPr>
          <p:nvPr/>
        </p:nvSpPr>
        <p:spPr bwMode="auto">
          <a:xfrm>
            <a:off x="838712" y="59566"/>
            <a:ext cx="9554968"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75" tIns="44450" rIns="90475" bIns="4445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99"/>
              </a:buClr>
              <a:buSzPts val="4100"/>
              <a:buFont typeface="Times New Roman" panose="02020603050405020304" pitchFamily="18" charset="0"/>
              <a:buNone/>
            </a:pPr>
            <a:r>
              <a:rPr lang="en-US" altLang="en-US" sz="3200"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Oligopoly Prisoner’s Dilemma: “Payoff Matrix”</a:t>
            </a:r>
            <a:endParaRPr lang="en-US" altLang="en-US" sz="1050" dirty="0">
              <a:solidFill>
                <a:schemeClr val="tx1"/>
              </a:solidFill>
            </a:endParaRPr>
          </a:p>
        </p:txBody>
      </p:sp>
      <p:sp>
        <p:nvSpPr>
          <p:cNvPr id="261" name="Google Shape;261;p24">
            <a:extLst>
              <a:ext uri="{FF2B5EF4-FFF2-40B4-BE49-F238E27FC236}">
                <a16:creationId xmlns:a16="http://schemas.microsoft.com/office/drawing/2014/main" id="{9926A168-4957-4448-8365-F9EA32C713EB}"/>
              </a:ext>
            </a:extLst>
          </p:cNvPr>
          <p:cNvSpPr txBox="1">
            <a:spLocks noChangeArrowheads="1"/>
          </p:cNvSpPr>
          <p:nvPr/>
        </p:nvSpPr>
        <p:spPr bwMode="auto">
          <a:xfrm>
            <a:off x="681602" y="1051070"/>
            <a:ext cx="9712078" cy="596136"/>
          </a:xfrm>
          <a:prstGeom prst="rect">
            <a:avLst/>
          </a:prstGeom>
          <a:noFill/>
          <a:ln w="381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3200"/>
              <a:buFont typeface="Times New Roman" panose="02020603050405020304" pitchFamily="18" charset="0"/>
              <a:buNone/>
            </a:pPr>
            <a:r>
              <a:rPr lang="en-US" altLang="en-US" sz="2800" b="1" i="1" dirty="0">
                <a:solidFill>
                  <a:srgbClr val="00B050"/>
                </a:solidFill>
                <a:latin typeface="Times New Roman" panose="02020603050405020304" pitchFamily="18" charset="0"/>
                <a:cs typeface="Times New Roman" panose="02020603050405020304" pitchFamily="18" charset="0"/>
                <a:sym typeface="Times New Roman" panose="02020603050405020304" pitchFamily="18" charset="0"/>
              </a:rPr>
              <a:t>Characterizing the Payoff “Boxes” from </a:t>
            </a:r>
            <a:r>
              <a:rPr lang="en-US" altLang="en-US" sz="2800" b="1" i="1" dirty="0">
                <a:solidFill>
                  <a:srgbClr val="002060"/>
                </a:solidFill>
                <a:latin typeface="Times New Roman" panose="02020603050405020304" pitchFamily="18" charset="0"/>
                <a:cs typeface="Times New Roman" panose="02020603050405020304" pitchFamily="18" charset="0"/>
                <a:sym typeface="Times New Roman" panose="02020603050405020304" pitchFamily="18" charset="0"/>
              </a:rPr>
              <a:t>Firm-1’s Viewpoint</a:t>
            </a:r>
            <a:endParaRPr lang="en-US" altLang="en-US" sz="1200" b="1" i="1" dirty="0">
              <a:solidFill>
                <a:srgbClr val="002060"/>
              </a:solidFill>
            </a:endParaRPr>
          </a:p>
        </p:txBody>
      </p:sp>
      <p:sp>
        <p:nvSpPr>
          <p:cNvPr id="35851" name="Google Shape;284;p24">
            <a:extLst>
              <a:ext uri="{FF2B5EF4-FFF2-40B4-BE49-F238E27FC236}">
                <a16:creationId xmlns:a16="http://schemas.microsoft.com/office/drawing/2014/main" id="{74D4CF04-CB70-4362-8071-605764C7DA7E}"/>
              </a:ext>
            </a:extLst>
          </p:cNvPr>
          <p:cNvSpPr txBox="1">
            <a:spLocks noChangeArrowheads="1"/>
          </p:cNvSpPr>
          <p:nvPr/>
        </p:nvSpPr>
        <p:spPr bwMode="auto">
          <a:xfrm>
            <a:off x="4213225" y="5062538"/>
            <a:ext cx="2895600" cy="15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3200"/>
              <a:buFont typeface="Times New Roman" panose="02020603050405020304" pitchFamily="18" charset="0"/>
              <a:buNone/>
            </a:pPr>
            <a:endParaRPr lang="en-US" altLang="en-US" sz="3200" b="1">
              <a:latin typeface="Times New Roman" panose="02020603050405020304" pitchFamily="18" charset="0"/>
              <a:cs typeface="Times New Roman" panose="02020603050405020304" pitchFamily="18" charset="0"/>
              <a:sym typeface="Times New Roman" panose="02020603050405020304" pitchFamily="18" charset="0"/>
            </a:endParaRPr>
          </a:p>
          <a:p>
            <a:pPr algn="ctr" eaLnBrk="1" hangingPunct="1">
              <a:buSzPts val="3200"/>
              <a:buFont typeface="Times New Roman" panose="02020603050405020304" pitchFamily="18" charset="0"/>
              <a:buNone/>
            </a:pPr>
            <a:endParaRPr lang="en-US" altLang="en-US" sz="3200" b="1">
              <a:latin typeface="Times New Roman" panose="02020603050405020304" pitchFamily="18" charset="0"/>
              <a:cs typeface="Times New Roman" panose="02020603050405020304" pitchFamily="18" charset="0"/>
              <a:sym typeface="Times New Roman" panose="02020603050405020304" pitchFamily="18" charset="0"/>
            </a:endParaRPr>
          </a:p>
          <a:p>
            <a:pPr eaLnBrk="1" hangingPunct="1"/>
            <a:endParaRPr lang="en-US" altLang="en-US" sz="3200" b="1">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289" name="Google Shape;289;p24">
            <a:extLst>
              <a:ext uri="{FF2B5EF4-FFF2-40B4-BE49-F238E27FC236}">
                <a16:creationId xmlns:a16="http://schemas.microsoft.com/office/drawing/2014/main" id="{2449A49E-6AC8-4419-B8B3-C958CC344346}"/>
              </a:ext>
            </a:extLst>
          </p:cNvPr>
          <p:cNvSpPr txBox="1">
            <a:spLocks noChangeArrowheads="1"/>
          </p:cNvSpPr>
          <p:nvPr/>
        </p:nvSpPr>
        <p:spPr bwMode="auto">
          <a:xfrm>
            <a:off x="1485900" y="5763688"/>
            <a:ext cx="9144000" cy="142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3200"/>
              <a:buFont typeface="Times New Roman" panose="02020603050405020304" pitchFamily="18" charset="0"/>
              <a:buNone/>
            </a:pPr>
            <a:endParaRPr lang="en-US" altLang="en-US" sz="1100" dirty="0"/>
          </a:p>
        </p:txBody>
      </p:sp>
      <p:grpSp>
        <p:nvGrpSpPr>
          <p:cNvPr id="5" name="Group 4">
            <a:extLst>
              <a:ext uri="{FF2B5EF4-FFF2-40B4-BE49-F238E27FC236}">
                <a16:creationId xmlns:a16="http://schemas.microsoft.com/office/drawing/2014/main" id="{369E2D08-0B57-4695-BD3B-7EB645DFB566}"/>
              </a:ext>
            </a:extLst>
          </p:cNvPr>
          <p:cNvGrpSpPr/>
          <p:nvPr/>
        </p:nvGrpSpPr>
        <p:grpSpPr>
          <a:xfrm>
            <a:off x="245915" y="2141459"/>
            <a:ext cx="11623970" cy="4243067"/>
            <a:chOff x="468165" y="1836659"/>
            <a:chExt cx="11623970" cy="4243067"/>
          </a:xfrm>
        </p:grpSpPr>
        <p:grpSp>
          <p:nvGrpSpPr>
            <p:cNvPr id="4" name="Group 3">
              <a:extLst>
                <a:ext uri="{FF2B5EF4-FFF2-40B4-BE49-F238E27FC236}">
                  <a16:creationId xmlns:a16="http://schemas.microsoft.com/office/drawing/2014/main" id="{70B81902-55DD-4777-85C2-A7DDCE0BBDE8}"/>
                </a:ext>
              </a:extLst>
            </p:cNvPr>
            <p:cNvGrpSpPr/>
            <p:nvPr/>
          </p:nvGrpSpPr>
          <p:grpSpPr>
            <a:xfrm>
              <a:off x="468165" y="1836659"/>
              <a:ext cx="11623970" cy="4243067"/>
              <a:chOff x="297418" y="1739693"/>
              <a:chExt cx="11623970" cy="4243067"/>
            </a:xfrm>
          </p:grpSpPr>
          <p:sp>
            <p:nvSpPr>
              <p:cNvPr id="35844" name="Google Shape;277;p24">
                <a:extLst>
                  <a:ext uri="{FF2B5EF4-FFF2-40B4-BE49-F238E27FC236}">
                    <a16:creationId xmlns:a16="http://schemas.microsoft.com/office/drawing/2014/main" id="{B3F36941-2AD2-4E40-AC99-2E6D26DE37C1}"/>
                  </a:ext>
                </a:extLst>
              </p:cNvPr>
              <p:cNvSpPr txBox="1">
                <a:spLocks noChangeArrowheads="1"/>
              </p:cNvSpPr>
              <p:nvPr/>
            </p:nvSpPr>
            <p:spPr bwMode="auto">
              <a:xfrm>
                <a:off x="5200938" y="2097882"/>
                <a:ext cx="2686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3600"/>
                  <a:buFont typeface="Times New Roman" panose="02020603050405020304" pitchFamily="18" charset="0"/>
                  <a:buNone/>
                </a:pP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Firm 2</a:t>
                </a:r>
                <a:endParaRPr lang="en-US" altLang="en-US" dirty="0"/>
              </a:p>
            </p:txBody>
          </p:sp>
          <p:sp>
            <p:nvSpPr>
              <p:cNvPr id="35845" name="Google Shape;278;p24">
                <a:extLst>
                  <a:ext uri="{FF2B5EF4-FFF2-40B4-BE49-F238E27FC236}">
                    <a16:creationId xmlns:a16="http://schemas.microsoft.com/office/drawing/2014/main" id="{DA6DCB8D-A717-4508-B546-01FE85DA8EF8}"/>
                  </a:ext>
                </a:extLst>
              </p:cNvPr>
              <p:cNvSpPr txBox="1">
                <a:spLocks noChangeArrowheads="1"/>
              </p:cNvSpPr>
              <p:nvPr/>
            </p:nvSpPr>
            <p:spPr bwMode="auto">
              <a:xfrm rot="16200000">
                <a:off x="2178050" y="3751263"/>
                <a:ext cx="1600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Firm 1</a:t>
                </a:r>
                <a:endParaRPr lang="en-US" altLang="en-US"/>
              </a:p>
            </p:txBody>
          </p:sp>
          <p:sp>
            <p:nvSpPr>
              <p:cNvPr id="35847" name="Google Shape;280;p24">
                <a:extLst>
                  <a:ext uri="{FF2B5EF4-FFF2-40B4-BE49-F238E27FC236}">
                    <a16:creationId xmlns:a16="http://schemas.microsoft.com/office/drawing/2014/main" id="{9285483E-E24D-401C-81AD-EDF880124542}"/>
                  </a:ext>
                </a:extLst>
              </p:cNvPr>
              <p:cNvSpPr txBox="1">
                <a:spLocks noChangeArrowheads="1"/>
              </p:cNvSpPr>
              <p:nvPr/>
            </p:nvSpPr>
            <p:spPr bwMode="auto">
              <a:xfrm>
                <a:off x="4953000" y="2590801"/>
                <a:ext cx="10858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990000"/>
                  </a:buClr>
                  <a:buSzPts val="2800"/>
                  <a:buFont typeface="Times New Roman" panose="02020603050405020304" pitchFamily="18" charset="0"/>
                  <a:buNone/>
                </a:pPr>
                <a:r>
                  <a:rPr lang="en-US" altLang="en-US" sz="28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dirty="0"/>
              </a:p>
            </p:txBody>
          </p:sp>
          <p:sp>
            <p:nvSpPr>
              <p:cNvPr id="35848" name="Google Shape;281;p24">
                <a:extLst>
                  <a:ext uri="{FF2B5EF4-FFF2-40B4-BE49-F238E27FC236}">
                    <a16:creationId xmlns:a16="http://schemas.microsoft.com/office/drawing/2014/main" id="{8DA8A947-42AD-4DD8-81BD-3F301BA9A345}"/>
                  </a:ext>
                </a:extLst>
              </p:cNvPr>
              <p:cNvSpPr txBox="1">
                <a:spLocks noChangeArrowheads="1"/>
              </p:cNvSpPr>
              <p:nvPr/>
            </p:nvSpPr>
            <p:spPr bwMode="auto">
              <a:xfrm>
                <a:off x="6700838" y="2590801"/>
                <a:ext cx="1447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2800"/>
                  <a:buFont typeface="Times New Roman" panose="02020603050405020304" pitchFamily="18" charset="0"/>
                  <a:buNone/>
                </a:pPr>
                <a:r>
                  <a:rPr lang="en-US" altLang="en-US" sz="2800" b="1">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a:p>
            </p:txBody>
          </p:sp>
          <p:sp>
            <p:nvSpPr>
              <p:cNvPr id="35849" name="Google Shape;282;p24">
                <a:extLst>
                  <a:ext uri="{FF2B5EF4-FFF2-40B4-BE49-F238E27FC236}">
                    <a16:creationId xmlns:a16="http://schemas.microsoft.com/office/drawing/2014/main" id="{24782CE7-A477-4A6C-8F29-8143E4C2CD76}"/>
                  </a:ext>
                </a:extLst>
              </p:cNvPr>
              <p:cNvSpPr txBox="1">
                <a:spLocks noChangeArrowheads="1"/>
              </p:cNvSpPr>
              <p:nvPr/>
            </p:nvSpPr>
            <p:spPr bwMode="auto">
              <a:xfrm>
                <a:off x="3259138" y="3335338"/>
                <a:ext cx="10096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99"/>
                  </a:buClr>
                  <a:buSzPts val="2800"/>
                  <a:buFont typeface="Times New Roman" panose="02020603050405020304" pitchFamily="18" charset="0"/>
                  <a:buNone/>
                </a:pPr>
                <a:r>
                  <a:rPr lang="en-US" altLang="en-US" sz="2800" b="1">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a:p>
            </p:txBody>
          </p:sp>
          <p:sp>
            <p:nvSpPr>
              <p:cNvPr id="35850" name="Google Shape;283;p24">
                <a:extLst>
                  <a:ext uri="{FF2B5EF4-FFF2-40B4-BE49-F238E27FC236}">
                    <a16:creationId xmlns:a16="http://schemas.microsoft.com/office/drawing/2014/main" id="{B7CDEB6F-68DA-4CCE-B444-6EFA04FD705A}"/>
                  </a:ext>
                </a:extLst>
              </p:cNvPr>
              <p:cNvSpPr txBox="1">
                <a:spLocks noChangeArrowheads="1"/>
              </p:cNvSpPr>
              <p:nvPr/>
            </p:nvSpPr>
            <p:spPr bwMode="auto">
              <a:xfrm>
                <a:off x="3040063" y="4259263"/>
                <a:ext cx="1447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2800"/>
                  <a:buFont typeface="Times New Roman" panose="02020603050405020304" pitchFamily="18" charset="0"/>
                  <a:buNone/>
                </a:pPr>
                <a:r>
                  <a:rPr lang="en-US" altLang="en-US" sz="2800" b="1">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a:p>
            </p:txBody>
          </p:sp>
          <p:sp>
            <p:nvSpPr>
              <p:cNvPr id="35852" name="Google Shape;285;p24">
                <a:extLst>
                  <a:ext uri="{FF2B5EF4-FFF2-40B4-BE49-F238E27FC236}">
                    <a16:creationId xmlns:a16="http://schemas.microsoft.com/office/drawing/2014/main" id="{AB76172B-AA75-4124-81AE-1D9756501A5D}"/>
                  </a:ext>
                </a:extLst>
              </p:cNvPr>
              <p:cNvSpPr txBox="1">
                <a:spLocks noChangeArrowheads="1"/>
              </p:cNvSpPr>
              <p:nvPr/>
            </p:nvSpPr>
            <p:spPr bwMode="auto">
              <a:xfrm>
                <a:off x="9181707" y="1777207"/>
                <a:ext cx="2052034"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800" b="1" dirty="0">
                    <a:solidFill>
                      <a:schemeClr val="accent2"/>
                    </a:solidFill>
                    <a:latin typeface="Times New Roman" panose="02020603050405020304" pitchFamily="18" charset="0"/>
                    <a:cs typeface="Times New Roman" panose="02020603050405020304" pitchFamily="18" charset="0"/>
                    <a:sym typeface="Times New Roman" panose="02020603050405020304" pitchFamily="18" charset="0"/>
                  </a:rPr>
                  <a:t>“Sucker”</a:t>
                </a:r>
                <a:endParaRPr lang="en-US" altLang="en-US" sz="1100" dirty="0">
                  <a:solidFill>
                    <a:schemeClr val="accent2"/>
                  </a:solidFill>
                </a:endParaRPr>
              </a:p>
            </p:txBody>
          </p:sp>
          <p:cxnSp>
            <p:nvCxnSpPr>
              <p:cNvPr id="3" name="Straight Arrow Connector 2">
                <a:extLst>
                  <a:ext uri="{FF2B5EF4-FFF2-40B4-BE49-F238E27FC236}">
                    <a16:creationId xmlns:a16="http://schemas.microsoft.com/office/drawing/2014/main" id="{E65CC910-9300-4B0C-AFA3-E616AF86B66D}"/>
                  </a:ext>
                </a:extLst>
              </p:cNvPr>
              <p:cNvCxnSpPr>
                <a:cxnSpLocks/>
              </p:cNvCxnSpPr>
              <p:nvPr/>
            </p:nvCxnSpPr>
            <p:spPr>
              <a:xfrm flipH="1">
                <a:off x="7084564" y="2244939"/>
                <a:ext cx="2446583" cy="1188075"/>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7" name="Google Shape;285;p24">
                <a:extLst>
                  <a:ext uri="{FF2B5EF4-FFF2-40B4-BE49-F238E27FC236}">
                    <a16:creationId xmlns:a16="http://schemas.microsoft.com/office/drawing/2014/main" id="{B8C6BC31-AEA2-4606-B430-E3D6916A00BB}"/>
                  </a:ext>
                </a:extLst>
              </p:cNvPr>
              <p:cNvSpPr txBox="1">
                <a:spLocks noChangeArrowheads="1"/>
              </p:cNvSpPr>
              <p:nvPr/>
            </p:nvSpPr>
            <p:spPr bwMode="auto">
              <a:xfrm>
                <a:off x="9531146" y="5024945"/>
                <a:ext cx="239024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“Lose/Lose”</a:t>
                </a:r>
                <a:endParaRPr lang="en-US" altLang="en-US" sz="1100" dirty="0"/>
              </a:p>
            </p:txBody>
          </p:sp>
          <p:cxnSp>
            <p:nvCxnSpPr>
              <p:cNvPr id="38" name="Straight Arrow Connector 37">
                <a:extLst>
                  <a:ext uri="{FF2B5EF4-FFF2-40B4-BE49-F238E27FC236}">
                    <a16:creationId xmlns:a16="http://schemas.microsoft.com/office/drawing/2014/main" id="{8274DA76-01AF-4B5D-AFD6-821EE3E77EB0}"/>
                  </a:ext>
                </a:extLst>
              </p:cNvPr>
              <p:cNvCxnSpPr>
                <a:cxnSpLocks/>
                <a:stCxn id="37" idx="1"/>
              </p:cNvCxnSpPr>
              <p:nvPr/>
            </p:nvCxnSpPr>
            <p:spPr>
              <a:xfrm flipH="1" flipV="1">
                <a:off x="7928998" y="4927552"/>
                <a:ext cx="1602148" cy="418068"/>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42" name="Google Shape;285;p24">
                <a:extLst>
                  <a:ext uri="{FF2B5EF4-FFF2-40B4-BE49-F238E27FC236}">
                    <a16:creationId xmlns:a16="http://schemas.microsoft.com/office/drawing/2014/main" id="{FEB96CFC-AF41-4541-AF65-B05842EDC2FB}"/>
                  </a:ext>
                </a:extLst>
              </p:cNvPr>
              <p:cNvSpPr txBox="1">
                <a:spLocks noChangeArrowheads="1"/>
              </p:cNvSpPr>
              <p:nvPr/>
            </p:nvSpPr>
            <p:spPr bwMode="auto">
              <a:xfrm>
                <a:off x="618197" y="1739693"/>
                <a:ext cx="2730304"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800" b="1" dirty="0">
                    <a:solidFill>
                      <a:srgbClr val="00B050"/>
                    </a:solidFill>
                    <a:latin typeface="Times New Roman" panose="02020603050405020304" pitchFamily="18" charset="0"/>
                    <a:cs typeface="Times New Roman" panose="02020603050405020304" pitchFamily="18" charset="0"/>
                    <a:sym typeface="Times New Roman" panose="02020603050405020304" pitchFamily="18" charset="0"/>
                  </a:rPr>
                  <a:t>“Win/Win”</a:t>
                </a:r>
                <a:endParaRPr lang="en-US" altLang="en-US" sz="1100" dirty="0">
                  <a:solidFill>
                    <a:srgbClr val="00B050"/>
                  </a:solidFill>
                </a:endParaRPr>
              </a:p>
            </p:txBody>
          </p:sp>
          <p:cxnSp>
            <p:nvCxnSpPr>
              <p:cNvPr id="43" name="Straight Arrow Connector 42">
                <a:extLst>
                  <a:ext uri="{FF2B5EF4-FFF2-40B4-BE49-F238E27FC236}">
                    <a16:creationId xmlns:a16="http://schemas.microsoft.com/office/drawing/2014/main" id="{837C5245-6398-4C3E-89D8-358749804ECF}"/>
                  </a:ext>
                </a:extLst>
              </p:cNvPr>
              <p:cNvCxnSpPr>
                <a:cxnSpLocks/>
              </p:cNvCxnSpPr>
              <p:nvPr/>
            </p:nvCxnSpPr>
            <p:spPr>
              <a:xfrm>
                <a:off x="2450969" y="2369652"/>
                <a:ext cx="2010643" cy="79978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46" name="Google Shape;285;p24">
                <a:extLst>
                  <a:ext uri="{FF2B5EF4-FFF2-40B4-BE49-F238E27FC236}">
                    <a16:creationId xmlns:a16="http://schemas.microsoft.com/office/drawing/2014/main" id="{643B5CE1-9E9D-40E1-87B2-4E488700A1E9}"/>
                  </a:ext>
                </a:extLst>
              </p:cNvPr>
              <p:cNvSpPr txBox="1">
                <a:spLocks noChangeArrowheads="1"/>
              </p:cNvSpPr>
              <p:nvPr/>
            </p:nvSpPr>
            <p:spPr bwMode="auto">
              <a:xfrm>
                <a:off x="297418" y="5341410"/>
                <a:ext cx="3095634"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800" b="1"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“Temptation”</a:t>
                </a:r>
                <a:endParaRPr lang="en-US" altLang="en-US" sz="1100" dirty="0">
                  <a:solidFill>
                    <a:srgbClr val="C00000"/>
                  </a:solidFill>
                </a:endParaRPr>
              </a:p>
            </p:txBody>
          </p:sp>
          <p:cxnSp>
            <p:nvCxnSpPr>
              <p:cNvPr id="47" name="Straight Arrow Connector 46">
                <a:extLst>
                  <a:ext uri="{FF2B5EF4-FFF2-40B4-BE49-F238E27FC236}">
                    <a16:creationId xmlns:a16="http://schemas.microsoft.com/office/drawing/2014/main" id="{69C3EA03-0609-44D4-BD6C-E788A47A53E2}"/>
                  </a:ext>
                </a:extLst>
              </p:cNvPr>
              <p:cNvCxnSpPr>
                <a:cxnSpLocks/>
                <a:stCxn id="46" idx="3"/>
              </p:cNvCxnSpPr>
              <p:nvPr/>
            </p:nvCxnSpPr>
            <p:spPr>
              <a:xfrm flipV="1">
                <a:off x="3393052" y="4963717"/>
                <a:ext cx="1068560" cy="698368"/>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nvGrpSpPr>
              <p:cNvPr id="52" name="Google Shape;263;p24">
                <a:extLst>
                  <a:ext uri="{FF2B5EF4-FFF2-40B4-BE49-F238E27FC236}">
                    <a16:creationId xmlns:a16="http://schemas.microsoft.com/office/drawing/2014/main" id="{C826036F-D0B6-4AE3-AD54-930819AA619C}"/>
                  </a:ext>
                </a:extLst>
              </p:cNvPr>
              <p:cNvGrpSpPr>
                <a:grpSpLocks/>
              </p:cNvGrpSpPr>
              <p:nvPr/>
            </p:nvGrpSpPr>
            <p:grpSpPr bwMode="auto">
              <a:xfrm>
                <a:off x="4173911" y="3016298"/>
                <a:ext cx="4342654" cy="2098277"/>
                <a:chOff x="0" y="0"/>
                <a:chExt cx="5829300" cy="3746500"/>
              </a:xfrm>
            </p:grpSpPr>
            <p:grpSp>
              <p:nvGrpSpPr>
                <p:cNvPr id="54" name="Google Shape;264;p24">
                  <a:extLst>
                    <a:ext uri="{FF2B5EF4-FFF2-40B4-BE49-F238E27FC236}">
                      <a16:creationId xmlns:a16="http://schemas.microsoft.com/office/drawing/2014/main" id="{90729EC0-5244-4999-BC89-299025B16D7D}"/>
                    </a:ext>
                  </a:extLst>
                </p:cNvPr>
                <p:cNvGrpSpPr>
                  <a:grpSpLocks/>
                </p:cNvGrpSpPr>
                <p:nvPr/>
              </p:nvGrpSpPr>
              <p:grpSpPr bwMode="auto">
                <a:xfrm>
                  <a:off x="0" y="0"/>
                  <a:ext cx="2914650" cy="1873250"/>
                  <a:chOff x="0" y="0"/>
                  <a:chExt cx="2914650" cy="1873250"/>
                </a:xfrm>
              </p:grpSpPr>
              <p:sp>
                <p:nvSpPr>
                  <p:cNvPr id="64" name="Google Shape;265;p24">
                    <a:extLst>
                      <a:ext uri="{FF2B5EF4-FFF2-40B4-BE49-F238E27FC236}">
                        <a16:creationId xmlns:a16="http://schemas.microsoft.com/office/drawing/2014/main" id="{2A4E9B2D-8AC3-4FD9-81CA-3C9FF741C0CF}"/>
                      </a:ext>
                    </a:extLst>
                  </p:cNvPr>
                  <p:cNvSpPr txBox="1">
                    <a:spLocks noChangeArrowheads="1"/>
                  </p:cNvSpPr>
                  <p:nvPr/>
                </p:nvSpPr>
                <p:spPr bwMode="auto">
                  <a:xfrm>
                    <a:off x="68262" y="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65" name="Google Shape;266;p24">
                    <a:extLst>
                      <a:ext uri="{FF2B5EF4-FFF2-40B4-BE49-F238E27FC236}">
                        <a16:creationId xmlns:a16="http://schemas.microsoft.com/office/drawing/2014/main" id="{63A9746D-C9E0-4185-82F9-D8AAFE9213E8}"/>
                      </a:ext>
                    </a:extLst>
                  </p:cNvPr>
                  <p:cNvSpPr txBox="1">
                    <a:spLocks noChangeArrowheads="1"/>
                  </p:cNvSpPr>
                  <p:nvPr/>
                </p:nvSpPr>
                <p:spPr bwMode="auto">
                  <a:xfrm>
                    <a:off x="0" y="0"/>
                    <a:ext cx="2914650" cy="1873250"/>
                  </a:xfrm>
                  <a:prstGeom prst="rect">
                    <a:avLst/>
                  </a:prstGeom>
                  <a:noFill/>
                  <a:ln w="381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55" name="Google Shape;267;p24">
                  <a:extLst>
                    <a:ext uri="{FF2B5EF4-FFF2-40B4-BE49-F238E27FC236}">
                      <a16:creationId xmlns:a16="http://schemas.microsoft.com/office/drawing/2014/main" id="{67129409-BA91-4250-A632-D5A0C48DF6C0}"/>
                    </a:ext>
                  </a:extLst>
                </p:cNvPr>
                <p:cNvGrpSpPr>
                  <a:grpSpLocks/>
                </p:cNvGrpSpPr>
                <p:nvPr/>
              </p:nvGrpSpPr>
              <p:grpSpPr bwMode="auto">
                <a:xfrm>
                  <a:off x="2914650" y="0"/>
                  <a:ext cx="2914650" cy="1873250"/>
                  <a:chOff x="2914650" y="0"/>
                  <a:chExt cx="2914650" cy="1873250"/>
                </a:xfrm>
              </p:grpSpPr>
              <p:sp>
                <p:nvSpPr>
                  <p:cNvPr id="62" name="Google Shape;268;p24">
                    <a:extLst>
                      <a:ext uri="{FF2B5EF4-FFF2-40B4-BE49-F238E27FC236}">
                        <a16:creationId xmlns:a16="http://schemas.microsoft.com/office/drawing/2014/main" id="{9F1530AF-C6CC-4F46-B802-516C44CCC2BB}"/>
                      </a:ext>
                    </a:extLst>
                  </p:cNvPr>
                  <p:cNvSpPr txBox="1">
                    <a:spLocks noChangeArrowheads="1"/>
                  </p:cNvSpPr>
                  <p:nvPr/>
                </p:nvSpPr>
                <p:spPr bwMode="auto">
                  <a:xfrm>
                    <a:off x="2982912" y="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3600"/>
                      <a:buFont typeface="Times New Roman" panose="02020603050405020304" pitchFamily="18" charset="0"/>
                      <a:buNone/>
                    </a:pPr>
                    <a:r>
                      <a:rPr lang="en-US" altLang="en-US" sz="3600" b="1">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3600" b="1">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63" name="Google Shape;269;p24">
                    <a:extLst>
                      <a:ext uri="{FF2B5EF4-FFF2-40B4-BE49-F238E27FC236}">
                        <a16:creationId xmlns:a16="http://schemas.microsoft.com/office/drawing/2014/main" id="{4A85B147-5907-45E4-AB76-8E9DE815A6A0}"/>
                      </a:ext>
                    </a:extLst>
                  </p:cNvPr>
                  <p:cNvSpPr txBox="1">
                    <a:spLocks noChangeArrowheads="1"/>
                  </p:cNvSpPr>
                  <p:nvPr/>
                </p:nvSpPr>
                <p:spPr bwMode="auto">
                  <a:xfrm>
                    <a:off x="2914650" y="0"/>
                    <a:ext cx="2914650" cy="1873250"/>
                  </a:xfrm>
                  <a:prstGeom prst="rect">
                    <a:avLst/>
                  </a:prstGeom>
                  <a:noFill/>
                  <a:ln w="381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56" name="Google Shape;270;p24">
                  <a:extLst>
                    <a:ext uri="{FF2B5EF4-FFF2-40B4-BE49-F238E27FC236}">
                      <a16:creationId xmlns:a16="http://schemas.microsoft.com/office/drawing/2014/main" id="{1987BB23-88EC-458A-BDEA-F1C6D57EE833}"/>
                    </a:ext>
                  </a:extLst>
                </p:cNvPr>
                <p:cNvGrpSpPr>
                  <a:grpSpLocks/>
                </p:cNvGrpSpPr>
                <p:nvPr/>
              </p:nvGrpSpPr>
              <p:grpSpPr bwMode="auto">
                <a:xfrm>
                  <a:off x="0" y="1873250"/>
                  <a:ext cx="2914650" cy="1873250"/>
                  <a:chOff x="0" y="1873250"/>
                  <a:chExt cx="2914650" cy="1873250"/>
                </a:xfrm>
              </p:grpSpPr>
              <p:sp>
                <p:nvSpPr>
                  <p:cNvPr id="60" name="Google Shape;271;p24">
                    <a:extLst>
                      <a:ext uri="{FF2B5EF4-FFF2-40B4-BE49-F238E27FC236}">
                        <a16:creationId xmlns:a16="http://schemas.microsoft.com/office/drawing/2014/main" id="{501D48FF-126B-4590-B514-CF7FADDA1961}"/>
                      </a:ext>
                    </a:extLst>
                  </p:cNvPr>
                  <p:cNvSpPr txBox="1">
                    <a:spLocks noChangeArrowheads="1"/>
                  </p:cNvSpPr>
                  <p:nvPr/>
                </p:nvSpPr>
                <p:spPr bwMode="auto">
                  <a:xfrm>
                    <a:off x="68262" y="187325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61" name="Google Shape;272;p24">
                    <a:extLst>
                      <a:ext uri="{FF2B5EF4-FFF2-40B4-BE49-F238E27FC236}">
                        <a16:creationId xmlns:a16="http://schemas.microsoft.com/office/drawing/2014/main" id="{F564A203-11DB-4B2F-83FC-7BE1163458FB}"/>
                      </a:ext>
                    </a:extLst>
                  </p:cNvPr>
                  <p:cNvSpPr txBox="1">
                    <a:spLocks noChangeArrowheads="1"/>
                  </p:cNvSpPr>
                  <p:nvPr/>
                </p:nvSpPr>
                <p:spPr bwMode="auto">
                  <a:xfrm>
                    <a:off x="0" y="1873250"/>
                    <a:ext cx="2914650" cy="1873250"/>
                  </a:xfrm>
                  <a:prstGeom prst="rect">
                    <a:avLst/>
                  </a:prstGeom>
                  <a:noFill/>
                  <a:ln w="381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57" name="Google Shape;273;p24">
                  <a:extLst>
                    <a:ext uri="{FF2B5EF4-FFF2-40B4-BE49-F238E27FC236}">
                      <a16:creationId xmlns:a16="http://schemas.microsoft.com/office/drawing/2014/main" id="{0C0E5158-1898-45EE-91C0-B041086A0F2E}"/>
                    </a:ext>
                  </a:extLst>
                </p:cNvPr>
                <p:cNvGrpSpPr>
                  <a:grpSpLocks/>
                </p:cNvGrpSpPr>
                <p:nvPr/>
              </p:nvGrpSpPr>
              <p:grpSpPr bwMode="auto">
                <a:xfrm>
                  <a:off x="2914650" y="1873250"/>
                  <a:ext cx="2914650" cy="1873250"/>
                  <a:chOff x="2914650" y="1873250"/>
                  <a:chExt cx="2914650" cy="1873250"/>
                </a:xfrm>
              </p:grpSpPr>
              <p:sp>
                <p:nvSpPr>
                  <p:cNvPr id="58" name="Google Shape;274;p24">
                    <a:extLst>
                      <a:ext uri="{FF2B5EF4-FFF2-40B4-BE49-F238E27FC236}">
                        <a16:creationId xmlns:a16="http://schemas.microsoft.com/office/drawing/2014/main" id="{51D61E9C-96BF-403A-89EA-F9EC49F9A70B}"/>
                      </a:ext>
                    </a:extLst>
                  </p:cNvPr>
                  <p:cNvSpPr txBox="1">
                    <a:spLocks noChangeArrowheads="1"/>
                  </p:cNvSpPr>
                  <p:nvPr/>
                </p:nvSpPr>
                <p:spPr bwMode="auto">
                  <a:xfrm>
                    <a:off x="2982912" y="187325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400"/>
                      <a:buFont typeface="Times New Roman" panose="02020603050405020304" pitchFamily="18" charset="0"/>
                      <a:buNone/>
                    </a:pPr>
                    <a:r>
                      <a:rPr lang="en-US" altLang="en-US" sz="2400" b="1">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59" name="Google Shape;275;p24">
                    <a:extLst>
                      <a:ext uri="{FF2B5EF4-FFF2-40B4-BE49-F238E27FC236}">
                        <a16:creationId xmlns:a16="http://schemas.microsoft.com/office/drawing/2014/main" id="{53EE0FE9-7D7C-46F1-9F44-4504A86B88FB}"/>
                      </a:ext>
                    </a:extLst>
                  </p:cNvPr>
                  <p:cNvSpPr txBox="1">
                    <a:spLocks noChangeArrowheads="1"/>
                  </p:cNvSpPr>
                  <p:nvPr/>
                </p:nvSpPr>
                <p:spPr bwMode="auto">
                  <a:xfrm>
                    <a:off x="2914650" y="1873250"/>
                    <a:ext cx="2914650" cy="1873250"/>
                  </a:xfrm>
                  <a:prstGeom prst="rect">
                    <a:avLst/>
                  </a:prstGeom>
                  <a:noFill/>
                  <a:ln w="381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grpSp>
        <p:sp>
          <p:nvSpPr>
            <p:cNvPr id="35846" name="Google Shape;279;p24">
              <a:extLst>
                <a:ext uri="{FF2B5EF4-FFF2-40B4-BE49-F238E27FC236}">
                  <a16:creationId xmlns:a16="http://schemas.microsoft.com/office/drawing/2014/main" id="{8375755F-0C5B-4EDF-8B2F-5DF36EC2FFFF}"/>
                </a:ext>
              </a:extLst>
            </p:cNvPr>
            <p:cNvSpPr txBox="1">
              <a:spLocks noChangeArrowheads="1"/>
            </p:cNvSpPr>
            <p:nvPr/>
          </p:nvSpPr>
          <p:spPr bwMode="auto">
            <a:xfrm>
              <a:off x="4122420" y="3318828"/>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$100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$100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5853" name="Google Shape;286;p24">
              <a:extLst>
                <a:ext uri="{FF2B5EF4-FFF2-40B4-BE49-F238E27FC236}">
                  <a16:creationId xmlns:a16="http://schemas.microsoft.com/office/drawing/2014/main" id="{72E33E39-9890-4BA8-8983-23E8F0A78641}"/>
                </a:ext>
              </a:extLst>
            </p:cNvPr>
            <p:cNvSpPr txBox="1">
              <a:spLocks noChangeArrowheads="1"/>
            </p:cNvSpPr>
            <p:nvPr/>
          </p:nvSpPr>
          <p:spPr bwMode="auto">
            <a:xfrm>
              <a:off x="4134485" y="4327843"/>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$170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$20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5854" name="Google Shape;287;p24">
              <a:extLst>
                <a:ext uri="{FF2B5EF4-FFF2-40B4-BE49-F238E27FC236}">
                  <a16:creationId xmlns:a16="http://schemas.microsoft.com/office/drawing/2014/main" id="{A74CFDC8-2A1F-44CD-B6D8-5E1561132A9C}"/>
                </a:ext>
              </a:extLst>
            </p:cNvPr>
            <p:cNvSpPr txBox="1">
              <a:spLocks noChangeArrowheads="1"/>
            </p:cNvSpPr>
            <p:nvPr/>
          </p:nvSpPr>
          <p:spPr bwMode="auto">
            <a:xfrm>
              <a:off x="6193153" y="4323240"/>
              <a:ext cx="2590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$50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$50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3" name="Google Shape;285;p24">
              <a:extLst>
                <a:ext uri="{FF2B5EF4-FFF2-40B4-BE49-F238E27FC236}">
                  <a16:creationId xmlns:a16="http://schemas.microsoft.com/office/drawing/2014/main" id="{031ED0E8-85B0-4621-ADBD-7AFF1744D8C1}"/>
                </a:ext>
              </a:extLst>
            </p:cNvPr>
            <p:cNvSpPr txBox="1">
              <a:spLocks noChangeArrowheads="1"/>
            </p:cNvSpPr>
            <p:nvPr/>
          </p:nvSpPr>
          <p:spPr bwMode="auto">
            <a:xfrm>
              <a:off x="6269990" y="3318828"/>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$20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$170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grpSp>
    </p:spTree>
    <p:extLst>
      <p:ext uri="{BB962C8B-B14F-4D97-AF65-F5344CB8AC3E}">
        <p14:creationId xmlns:p14="http://schemas.microsoft.com/office/powerpoint/2010/main" val="2573116586"/>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B5522-C784-47DB-8C4A-2C48046E2AFF}"/>
              </a:ext>
            </a:extLst>
          </p:cNvPr>
          <p:cNvSpPr>
            <a:spLocks noGrp="1"/>
          </p:cNvSpPr>
          <p:nvPr>
            <p:ph type="title"/>
          </p:nvPr>
        </p:nvSpPr>
        <p:spPr>
          <a:xfrm>
            <a:off x="706224" y="67741"/>
            <a:ext cx="10515600" cy="1325563"/>
          </a:xfrm>
        </p:spPr>
        <p:txBody>
          <a:bodyPr>
            <a:normAutofit/>
          </a:bodyPr>
          <a:lstStyle/>
          <a:p>
            <a:r>
              <a:rPr lang="en-US" sz="3200" dirty="0"/>
              <a:t>Market Conduct Evidence: Examples</a:t>
            </a:r>
          </a:p>
        </p:txBody>
      </p:sp>
      <p:sp>
        <p:nvSpPr>
          <p:cNvPr id="3" name="Content Placeholder 2">
            <a:extLst>
              <a:ext uri="{FF2B5EF4-FFF2-40B4-BE49-F238E27FC236}">
                <a16:creationId xmlns:a16="http://schemas.microsoft.com/office/drawing/2014/main" id="{C9BC8CE3-70A0-42C7-99F0-D81D3540FE6C}"/>
              </a:ext>
            </a:extLst>
          </p:cNvPr>
          <p:cNvSpPr>
            <a:spLocks noGrp="1"/>
          </p:cNvSpPr>
          <p:nvPr>
            <p:ph idx="1"/>
          </p:nvPr>
        </p:nvSpPr>
        <p:spPr>
          <a:xfrm>
            <a:off x="570013" y="1203667"/>
            <a:ext cx="10310320" cy="5586592"/>
          </a:xfrm>
        </p:spPr>
        <p:txBody>
          <a:bodyPr>
            <a:normAutofit fontScale="70000" lnSpcReduction="20000"/>
          </a:bodyPr>
          <a:lstStyle/>
          <a:p>
            <a:pPr lvl="0"/>
            <a:r>
              <a:rPr lang="en-US" dirty="0">
                <a:solidFill>
                  <a:srgbClr val="C00000"/>
                </a:solidFill>
              </a:rPr>
              <a:t>Sudden and radical change in conduct that requires consensus in order to succeed (</a:t>
            </a:r>
            <a:r>
              <a:rPr lang="en-US" dirty="0" err="1">
                <a:solidFill>
                  <a:srgbClr val="C00000"/>
                </a:solidFill>
              </a:rPr>
              <a:t>eg</a:t>
            </a:r>
            <a:r>
              <a:rPr lang="en-US" dirty="0">
                <a:solidFill>
                  <a:srgbClr val="C00000"/>
                </a:solidFill>
              </a:rPr>
              <a:t> </a:t>
            </a:r>
            <a:r>
              <a:rPr lang="en-US" i="1" dirty="0">
                <a:solidFill>
                  <a:srgbClr val="C00000"/>
                </a:solidFill>
              </a:rPr>
              <a:t>Interstate Circuit</a:t>
            </a:r>
            <a:r>
              <a:rPr lang="en-US" dirty="0">
                <a:solidFill>
                  <a:srgbClr val="C00000"/>
                </a:solidFill>
              </a:rPr>
              <a:t>) ***</a:t>
            </a:r>
          </a:p>
          <a:p>
            <a:pPr lvl="0"/>
            <a:r>
              <a:rPr lang="en-US" dirty="0">
                <a:solidFill>
                  <a:srgbClr val="C00000"/>
                </a:solidFill>
              </a:rPr>
              <a:t>Actions contrary to independent self-interest (particularly where defendants lack a credible “independent business justification” for the conduct) (e.g., </a:t>
            </a:r>
            <a:r>
              <a:rPr lang="en-US" i="1" dirty="0">
                <a:solidFill>
                  <a:srgbClr val="C00000"/>
                </a:solidFill>
              </a:rPr>
              <a:t>Monsanto</a:t>
            </a:r>
            <a:r>
              <a:rPr lang="en-US" dirty="0">
                <a:solidFill>
                  <a:srgbClr val="C00000"/>
                </a:solidFill>
              </a:rPr>
              <a:t>), such as the following examples: </a:t>
            </a:r>
          </a:p>
          <a:p>
            <a:pPr lvl="1"/>
            <a:r>
              <a:rPr lang="en-US" sz="2600" dirty="0">
                <a:solidFill>
                  <a:srgbClr val="0070C0"/>
                </a:solidFill>
              </a:rPr>
              <a:t>Side payments (True-ups) </a:t>
            </a:r>
            <a:r>
              <a:rPr lang="en-US" sz="2600" b="1" dirty="0">
                <a:solidFill>
                  <a:srgbClr val="0070C0"/>
                </a:solidFill>
              </a:rPr>
              <a:t>****</a:t>
            </a:r>
          </a:p>
          <a:p>
            <a:pPr lvl="1"/>
            <a:r>
              <a:rPr lang="en-US" sz="2600" dirty="0">
                <a:solidFill>
                  <a:srgbClr val="0070C0"/>
                </a:solidFill>
              </a:rPr>
              <a:t>Disclosing prices or other competitively sensitive information to rivals (e.g., prices offered to specific customers; confessions of previous discounting; advance notice of price changes to competitors but not customers) (</a:t>
            </a:r>
            <a:r>
              <a:rPr lang="en-US" sz="2600" i="1" dirty="0">
                <a:solidFill>
                  <a:srgbClr val="0070C0"/>
                </a:solidFill>
              </a:rPr>
              <a:t>Container</a:t>
            </a:r>
            <a:r>
              <a:rPr lang="en-US" sz="2600" dirty="0">
                <a:solidFill>
                  <a:srgbClr val="0070C0"/>
                </a:solidFill>
              </a:rPr>
              <a:t>, </a:t>
            </a:r>
            <a:r>
              <a:rPr lang="en-US" sz="2600" i="1" dirty="0" err="1">
                <a:solidFill>
                  <a:srgbClr val="0070C0"/>
                </a:solidFill>
              </a:rPr>
              <a:t>Blomkest</a:t>
            </a:r>
            <a:r>
              <a:rPr lang="en-US" sz="2600" dirty="0">
                <a:solidFill>
                  <a:srgbClr val="0070C0"/>
                </a:solidFill>
              </a:rPr>
              <a:t>)</a:t>
            </a:r>
            <a:r>
              <a:rPr lang="en-US" sz="2600" b="1" dirty="0">
                <a:solidFill>
                  <a:srgbClr val="0070C0"/>
                </a:solidFill>
              </a:rPr>
              <a:t>****</a:t>
            </a:r>
            <a:endParaRPr lang="en-US" sz="2600" dirty="0">
              <a:solidFill>
                <a:srgbClr val="0070C0"/>
              </a:solidFill>
            </a:endParaRPr>
          </a:p>
          <a:p>
            <a:pPr lvl="1"/>
            <a:r>
              <a:rPr lang="en-US" sz="2600" dirty="0">
                <a:solidFill>
                  <a:srgbClr val="0070C0"/>
                </a:solidFill>
              </a:rPr>
              <a:t>Multiple firms communicating that decision is contingent on others doing the same ***</a:t>
            </a:r>
          </a:p>
          <a:p>
            <a:pPr lvl="1"/>
            <a:r>
              <a:rPr lang="en-US" sz="2600" dirty="0"/>
              <a:t>Raising prices (or not cutting them) when costs and demand are falling (as in </a:t>
            </a:r>
            <a:r>
              <a:rPr lang="en-US" sz="2600" i="1" dirty="0"/>
              <a:t>American Tobacco</a:t>
            </a:r>
            <a:r>
              <a:rPr lang="en-US" sz="2600" dirty="0"/>
              <a:t>).  Refusal to bid, or otherwise failing to compete for customers, despite high excess capacity.  </a:t>
            </a:r>
          </a:p>
          <a:p>
            <a:pPr lvl="1"/>
            <a:r>
              <a:rPr lang="en-US" sz="2600" dirty="0"/>
              <a:t>Refusal to offer secret discounts for large increments of business</a:t>
            </a:r>
          </a:p>
          <a:p>
            <a:pPr lvl="1"/>
            <a:r>
              <a:rPr lang="en-US" sz="2600" dirty="0"/>
              <a:t>Punishment: Soliciting a rival’s large customers or cutting price in rival’s most successful geographic markets in retaliation for the rival’s competitive moves, but not attempting to poach other competitors’ customers. (</a:t>
            </a:r>
            <a:r>
              <a:rPr lang="en-US" sz="2600" i="1" dirty="0"/>
              <a:t>General Mills,</a:t>
            </a:r>
            <a:r>
              <a:rPr lang="en-US" sz="2600" dirty="0"/>
              <a:t> as alleged)</a:t>
            </a:r>
          </a:p>
          <a:p>
            <a:pPr lvl="1"/>
            <a:r>
              <a:rPr lang="en-US" sz="2600" dirty="0"/>
              <a:t>Building substantial excess capacity but then not using it (e.g. as in </a:t>
            </a:r>
            <a:r>
              <a:rPr lang="en-US" sz="2600" i="1" dirty="0"/>
              <a:t>Andreas</a:t>
            </a:r>
            <a:r>
              <a:rPr lang="en-US" sz="2600" dirty="0"/>
              <a:t>)</a:t>
            </a:r>
          </a:p>
          <a:p>
            <a:pPr lvl="1"/>
            <a:r>
              <a:rPr lang="en-US" sz="2600" dirty="0"/>
              <a:t>Adopting “price simplification” and standard product grades where there is no customer benefit  (</a:t>
            </a:r>
            <a:r>
              <a:rPr lang="en-US" sz="2600" i="1" dirty="0"/>
              <a:t>GE/Westinghouse</a:t>
            </a:r>
            <a:r>
              <a:rPr lang="en-US" sz="2600" dirty="0"/>
              <a:t>)</a:t>
            </a:r>
          </a:p>
          <a:p>
            <a:pPr lvl="1"/>
            <a:r>
              <a:rPr lang="en-US" sz="2600" dirty="0"/>
              <a:t>Purchasing wholesale from competitors at a price above the cost of making product internally, which could indicate side payments(</a:t>
            </a:r>
            <a:r>
              <a:rPr lang="en-US" sz="2600" i="1" dirty="0"/>
              <a:t>Stone Container) </a:t>
            </a:r>
            <a:endParaRPr lang="en-US" sz="2600" dirty="0">
              <a:solidFill>
                <a:srgbClr val="C00000"/>
              </a:solidFill>
            </a:endParaRPr>
          </a:p>
        </p:txBody>
      </p:sp>
      <p:sp>
        <p:nvSpPr>
          <p:cNvPr id="4" name="TextBox 3">
            <a:extLst>
              <a:ext uri="{FF2B5EF4-FFF2-40B4-BE49-F238E27FC236}">
                <a16:creationId xmlns:a16="http://schemas.microsoft.com/office/drawing/2014/main" id="{BD35CCB9-13B8-416B-B834-992CD8AAC7B6}"/>
              </a:ext>
            </a:extLst>
          </p:cNvPr>
          <p:cNvSpPr txBox="1"/>
          <p:nvPr/>
        </p:nvSpPr>
        <p:spPr>
          <a:xfrm>
            <a:off x="404567" y="6420927"/>
            <a:ext cx="2407454" cy="369332"/>
          </a:xfrm>
          <a:prstGeom prst="rect">
            <a:avLst/>
          </a:prstGeom>
          <a:noFill/>
        </p:spPr>
        <p:txBody>
          <a:bodyPr wrap="none" rtlCol="0">
            <a:spAutoFit/>
          </a:bodyPr>
          <a:lstStyle/>
          <a:p>
            <a:r>
              <a:rPr lang="en-US" b="1" i="1" dirty="0">
                <a:solidFill>
                  <a:srgbClr val="C00000"/>
                </a:solidFill>
              </a:rPr>
              <a:t>****</a:t>
            </a:r>
            <a:r>
              <a:rPr lang="en-US" i="1" dirty="0"/>
              <a:t> strongest evidence</a:t>
            </a:r>
          </a:p>
        </p:txBody>
      </p:sp>
    </p:spTree>
    <p:extLst>
      <p:ext uri="{BB962C8B-B14F-4D97-AF65-F5344CB8AC3E}">
        <p14:creationId xmlns:p14="http://schemas.microsoft.com/office/powerpoint/2010/main" val="20807483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normAutofit/>
          </a:bodyPr>
          <a:lstStyle/>
          <a:p>
            <a:r>
              <a:rPr lang="en-US" sz="2800" dirty="0"/>
              <a:t>Bottom Line: When is There a Section 1 “Agreement”?</a:t>
            </a:r>
          </a:p>
        </p:txBody>
      </p:sp>
      <p:sp>
        <p:nvSpPr>
          <p:cNvPr id="12291" name="Content Placeholder 2"/>
          <p:cNvSpPr>
            <a:spLocks noGrp="1"/>
          </p:cNvSpPr>
          <p:nvPr>
            <p:ph idx="1"/>
          </p:nvPr>
        </p:nvSpPr>
        <p:spPr/>
        <p:txBody>
          <a:bodyPr/>
          <a:lstStyle/>
          <a:p>
            <a:pPr marL="0" indent="0">
              <a:buNone/>
            </a:pPr>
            <a:r>
              <a:rPr lang="en-US" dirty="0"/>
              <a:t>1. Independent behavior  </a:t>
            </a:r>
            <a:r>
              <a:rPr lang="en-US" dirty="0">
                <a:sym typeface="Wingdings" panose="05000000000000000000" pitchFamily="2" charset="2"/>
              </a:rPr>
              <a:t></a:t>
            </a:r>
            <a:r>
              <a:rPr lang="en-US" dirty="0"/>
              <a:t> No section 1 agreement</a:t>
            </a:r>
          </a:p>
          <a:p>
            <a:pPr marL="0" indent="0">
              <a:buNone/>
            </a:pPr>
            <a:r>
              <a:rPr lang="en-US" dirty="0"/>
              <a:t>2. Parallel behavior alone </a:t>
            </a:r>
            <a:r>
              <a:rPr lang="en-US" dirty="0">
                <a:sym typeface="Wingdings" panose="05000000000000000000" pitchFamily="2" charset="2"/>
              </a:rPr>
              <a:t></a:t>
            </a:r>
            <a:r>
              <a:rPr lang="en-US" dirty="0"/>
              <a:t> No section 1 agreement</a:t>
            </a:r>
          </a:p>
          <a:p>
            <a:pPr marL="0" indent="0">
              <a:buNone/>
            </a:pPr>
            <a:r>
              <a:rPr lang="en-US" dirty="0"/>
              <a:t>3. Consciously parallel behavior </a:t>
            </a:r>
            <a:r>
              <a:rPr lang="en-US" dirty="0">
                <a:sym typeface="Wingdings" panose="05000000000000000000" pitchFamily="2" charset="2"/>
              </a:rPr>
              <a:t></a:t>
            </a:r>
            <a:r>
              <a:rPr lang="en-US" dirty="0"/>
              <a:t> No section 1 agreement  </a:t>
            </a:r>
            <a:br>
              <a:rPr lang="en-US" dirty="0"/>
            </a:br>
            <a:r>
              <a:rPr lang="en-US" dirty="0"/>
              <a:t>   </a:t>
            </a:r>
            <a:r>
              <a:rPr lang="en-US" i="1" dirty="0"/>
              <a:t>(even though this is “tacit collusion” to economists)</a:t>
            </a:r>
          </a:p>
          <a:p>
            <a:pPr marL="0" indent="0">
              <a:buNone/>
            </a:pPr>
            <a:r>
              <a:rPr lang="en-US" dirty="0"/>
              <a:t>4. Conspiracy </a:t>
            </a:r>
            <a:r>
              <a:rPr lang="en-US" dirty="0">
                <a:sym typeface="Wingdings" panose="05000000000000000000" pitchFamily="2" charset="2"/>
              </a:rPr>
              <a:t> S</a:t>
            </a:r>
            <a:r>
              <a:rPr lang="en-US" dirty="0"/>
              <a:t>ection 1 agreement</a:t>
            </a:r>
          </a:p>
          <a:p>
            <a:pPr marL="0" indent="0">
              <a:buNone/>
            </a:pPr>
            <a:r>
              <a:rPr lang="en-US" dirty="0"/>
              <a:t>5. Express agreement </a:t>
            </a:r>
            <a:r>
              <a:rPr lang="en-US" dirty="0">
                <a:sym typeface="Wingdings" panose="05000000000000000000" pitchFamily="2" charset="2"/>
              </a:rPr>
              <a:t> S</a:t>
            </a:r>
            <a:r>
              <a:rPr lang="en-US" dirty="0"/>
              <a:t>ection 1 agreement</a:t>
            </a:r>
          </a:p>
        </p:txBody>
      </p:sp>
      <p:sp>
        <p:nvSpPr>
          <p:cNvPr id="6" name="Slide Number Placeholder 5"/>
          <p:cNvSpPr>
            <a:spLocks noGrp="1"/>
          </p:cNvSpPr>
          <p:nvPr>
            <p:ph type="sldNum" sz="quarter" idx="12"/>
          </p:nvPr>
        </p:nvSpPr>
        <p:spPr/>
        <p:txBody>
          <a:bodyPr/>
          <a:lstStyle>
            <a:lvl1pPr>
              <a:defRPr kumimoji="1" sz="2400">
                <a:solidFill>
                  <a:schemeClr val="tx1"/>
                </a:solidFill>
                <a:latin typeface="Times New Roman" panose="02020603050405020304" pitchFamily="18" charset="0"/>
              </a:defRPr>
            </a:lvl1pPr>
            <a:lvl2pPr marL="742950" indent="-285750">
              <a:defRPr kumimoji="1" sz="2400">
                <a:solidFill>
                  <a:schemeClr val="tx1"/>
                </a:solidFill>
                <a:latin typeface="Times New Roman" panose="02020603050405020304" pitchFamily="18" charset="0"/>
              </a:defRPr>
            </a:lvl2pPr>
            <a:lvl3pPr marL="1143000" indent="-228600">
              <a:defRPr kumimoji="1" sz="2400">
                <a:solidFill>
                  <a:schemeClr val="tx1"/>
                </a:solidFill>
                <a:latin typeface="Times New Roman" panose="02020603050405020304" pitchFamily="18" charset="0"/>
              </a:defRPr>
            </a:lvl3pPr>
            <a:lvl4pPr marL="1600200" indent="-228600">
              <a:defRPr kumimoji="1" sz="2400">
                <a:solidFill>
                  <a:schemeClr val="tx1"/>
                </a:solidFill>
                <a:latin typeface="Times New Roman" panose="02020603050405020304" pitchFamily="18" charset="0"/>
              </a:defRPr>
            </a:lvl4pPr>
            <a:lvl5pPr marL="2057400" indent="-228600">
              <a:defRPr kumimoji="1"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defRPr>
            </a:lvl9pPr>
          </a:lstStyle>
          <a:p>
            <a:fld id="{9391DE4B-1477-4AE8-89BD-77205ED2F6EE}" type="slidenum">
              <a:rPr lang="en-US" altLang="en-US" sz="1400">
                <a:solidFill>
                  <a:srgbClr val="000066"/>
                </a:solidFill>
                <a:latin typeface="Arial" panose="020B0604020202020204" pitchFamily="34" charset="0"/>
              </a:rPr>
              <a:pPr/>
              <a:t>41</a:t>
            </a:fld>
            <a:endParaRPr lang="en-US" altLang="en-US" sz="1400">
              <a:solidFill>
                <a:srgbClr val="000066"/>
              </a:solidFill>
              <a:latin typeface="Arial" panose="020B0604020202020204" pitchFamily="34" charset="0"/>
            </a:endParaRPr>
          </a:p>
        </p:txBody>
      </p:sp>
    </p:spTree>
    <p:extLst>
      <p:ext uri="{BB962C8B-B14F-4D97-AF65-F5344CB8AC3E}">
        <p14:creationId xmlns:p14="http://schemas.microsoft.com/office/powerpoint/2010/main" val="27785573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5132A-082C-46B1-B520-68A28B7CFF90}"/>
              </a:ext>
            </a:extLst>
          </p:cNvPr>
          <p:cNvSpPr>
            <a:spLocks noGrp="1"/>
          </p:cNvSpPr>
          <p:nvPr>
            <p:ph type="title"/>
          </p:nvPr>
        </p:nvSpPr>
        <p:spPr>
          <a:xfrm>
            <a:off x="844550" y="2002631"/>
            <a:ext cx="10515600" cy="2852737"/>
          </a:xfrm>
        </p:spPr>
        <p:txBody>
          <a:bodyPr>
            <a:normAutofit/>
          </a:bodyPr>
          <a:lstStyle/>
          <a:p>
            <a:pPr algn="ctr"/>
            <a:r>
              <a:rPr lang="en-US" sz="3600" dirty="0"/>
              <a:t>Recent Case: </a:t>
            </a:r>
            <a:br>
              <a:rPr lang="en-US" sz="3600" dirty="0"/>
            </a:br>
            <a:r>
              <a:rPr lang="en-US" sz="3600" i="1" dirty="0" err="1"/>
              <a:t>Kleen</a:t>
            </a:r>
            <a:r>
              <a:rPr lang="en-US" sz="3600" i="1" dirty="0"/>
              <a:t> v. Georgia-Pacific </a:t>
            </a:r>
            <a:r>
              <a:rPr lang="en-US" sz="3600" dirty="0"/>
              <a:t>(7th Cir. 2018)</a:t>
            </a:r>
            <a:br>
              <a:rPr lang="en-US" sz="3600" dirty="0"/>
            </a:br>
            <a:r>
              <a:rPr lang="en-US" sz="3200" i="1" dirty="0"/>
              <a:t>(See Supplementary Readings.  And posted on Canvas) </a:t>
            </a:r>
            <a:br>
              <a:rPr lang="en-US" sz="3200" i="1" dirty="0"/>
            </a:br>
            <a:br>
              <a:rPr lang="en-US" sz="3200" i="1" dirty="0"/>
            </a:br>
            <a:endParaRPr lang="en-US" sz="3200" i="1" dirty="0"/>
          </a:p>
        </p:txBody>
      </p:sp>
      <p:sp>
        <p:nvSpPr>
          <p:cNvPr id="3" name="Text Placeholder 2">
            <a:extLst>
              <a:ext uri="{FF2B5EF4-FFF2-40B4-BE49-F238E27FC236}">
                <a16:creationId xmlns:a16="http://schemas.microsoft.com/office/drawing/2014/main" id="{3FC2C1DF-80B4-43A6-85DB-C054A7DB14C5}"/>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3374373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69FE0-6087-424C-8603-9359973B0003}"/>
              </a:ext>
            </a:extLst>
          </p:cNvPr>
          <p:cNvSpPr>
            <a:spLocks noGrp="1"/>
          </p:cNvSpPr>
          <p:nvPr>
            <p:ph type="title"/>
          </p:nvPr>
        </p:nvSpPr>
        <p:spPr/>
        <p:txBody>
          <a:bodyPr>
            <a:normAutofit/>
          </a:bodyPr>
          <a:lstStyle/>
          <a:p>
            <a:r>
              <a:rPr lang="en-US" sz="3200" dirty="0" err="1"/>
              <a:t>Kleen</a:t>
            </a:r>
            <a:r>
              <a:rPr lang="en-US" sz="3200" dirty="0"/>
              <a:t> v. Georgia-Pacific: Basic Facts </a:t>
            </a:r>
            <a:r>
              <a:rPr lang="en-US" sz="2400" i="1" dirty="0"/>
              <a:t>(p.2)</a:t>
            </a:r>
            <a:endParaRPr lang="en-US" sz="3200" i="1" dirty="0"/>
          </a:p>
        </p:txBody>
      </p:sp>
      <p:sp>
        <p:nvSpPr>
          <p:cNvPr id="3" name="Content Placeholder 2">
            <a:extLst>
              <a:ext uri="{FF2B5EF4-FFF2-40B4-BE49-F238E27FC236}">
                <a16:creationId xmlns:a16="http://schemas.microsoft.com/office/drawing/2014/main" id="{30D19A52-EEDA-4218-93FE-11F0EA00DC9F}"/>
              </a:ext>
            </a:extLst>
          </p:cNvPr>
          <p:cNvSpPr>
            <a:spLocks noGrp="1"/>
          </p:cNvSpPr>
          <p:nvPr>
            <p:ph idx="1"/>
          </p:nvPr>
        </p:nvSpPr>
        <p:spPr>
          <a:xfrm>
            <a:off x="838200" y="1551398"/>
            <a:ext cx="7015480" cy="4625565"/>
          </a:xfrm>
        </p:spPr>
        <p:txBody>
          <a:bodyPr>
            <a:normAutofit lnSpcReduction="10000"/>
          </a:bodyPr>
          <a:lstStyle/>
          <a:p>
            <a:pPr marL="0" indent="0">
              <a:buNone/>
            </a:pPr>
            <a:r>
              <a:rPr lang="en-US" sz="2000" dirty="0"/>
              <a:t>“ Demand is relatively </a:t>
            </a:r>
            <a:r>
              <a:rPr lang="en-US" sz="2000" dirty="0">
                <a:solidFill>
                  <a:srgbClr val="C00000"/>
                </a:solidFill>
              </a:rPr>
              <a:t>inelastic </a:t>
            </a:r>
            <a:r>
              <a:rPr lang="en-US" sz="2000" dirty="0"/>
              <a:t>…. A </a:t>
            </a:r>
            <a:r>
              <a:rPr lang="en-US" sz="2000" dirty="0">
                <a:solidFill>
                  <a:srgbClr val="C00000"/>
                </a:solidFill>
              </a:rPr>
              <a:t>handful of major players </a:t>
            </a:r>
            <a:r>
              <a:rPr lang="en-US" sz="2000" dirty="0"/>
              <a:t>dominate the industry.”</a:t>
            </a:r>
          </a:p>
          <a:p>
            <a:pPr marL="0" indent="0">
              <a:buNone/>
            </a:pPr>
            <a:r>
              <a:rPr lang="en-US" sz="2000" dirty="0"/>
              <a:t>“During the early 2000s, prices for containerboard were low. But from February 2004 to November 2010, they rose dramatically. The original defendants attempted to </a:t>
            </a:r>
            <a:r>
              <a:rPr lang="en-US" sz="2000" dirty="0">
                <a:solidFill>
                  <a:srgbClr val="C00000"/>
                </a:solidFill>
              </a:rPr>
              <a:t>institute price increases on 15 different occasions</a:t>
            </a:r>
            <a:r>
              <a:rPr lang="en-US" sz="2000" dirty="0"/>
              <a:t>. The pattern was a common one. … The </a:t>
            </a:r>
            <a:r>
              <a:rPr lang="en-US" sz="2000" dirty="0">
                <a:solidFill>
                  <a:srgbClr val="C00000"/>
                </a:solidFill>
              </a:rPr>
              <a:t>price increases were sustained nine times, a 60% success rate</a:t>
            </a:r>
            <a:r>
              <a:rPr lang="en-US" sz="2000" dirty="0"/>
              <a:t>. … </a:t>
            </a:r>
          </a:p>
          <a:p>
            <a:pPr marL="0" indent="0">
              <a:buNone/>
            </a:pPr>
            <a:r>
              <a:rPr lang="en-US" sz="2000" dirty="0"/>
              <a:t>During this period, </a:t>
            </a:r>
            <a:r>
              <a:rPr lang="en-US" sz="2000" dirty="0">
                <a:solidFill>
                  <a:srgbClr val="C00000"/>
                </a:solidFill>
              </a:rPr>
              <a:t>the </a:t>
            </a:r>
            <a:r>
              <a:rPr lang="en-US" sz="2000" dirty="0">
                <a:solidFill>
                  <a:srgbClr val="C00000"/>
                </a:solidFill>
                <a:highlight>
                  <a:srgbClr val="FFFF00"/>
                </a:highlight>
              </a:rPr>
              <a:t>defendants were in regular communication</a:t>
            </a:r>
            <a:r>
              <a:rPr lang="en-US" sz="2000" dirty="0">
                <a:solidFill>
                  <a:srgbClr val="C00000"/>
                </a:solidFill>
              </a:rPr>
              <a:t>.  </a:t>
            </a:r>
            <a:r>
              <a:rPr lang="en-US" sz="2000" dirty="0"/>
              <a:t>Company executives and other employees spoke by</a:t>
            </a:r>
            <a:r>
              <a:rPr lang="en-US" sz="2000" dirty="0">
                <a:highlight>
                  <a:srgbClr val="FFFF00"/>
                </a:highlight>
              </a:rPr>
              <a:t> phone </a:t>
            </a:r>
            <a:r>
              <a:rPr lang="en-US" sz="2000" dirty="0"/>
              <a:t>and at trade association meetings every few days. The record does not reveal the contents of all these conversations … </a:t>
            </a:r>
            <a:br>
              <a:rPr lang="en-US" sz="2000" dirty="0"/>
            </a:br>
            <a:r>
              <a:rPr lang="en-US" sz="2000" dirty="0">
                <a:solidFill>
                  <a:srgbClr val="C00000"/>
                </a:solidFill>
              </a:rPr>
              <a:t>Some </a:t>
            </a:r>
            <a:r>
              <a:rPr lang="en-US" sz="2000" dirty="0">
                <a:solidFill>
                  <a:srgbClr val="C00000"/>
                </a:solidFill>
                <a:highlight>
                  <a:srgbClr val="FFFF00"/>
                </a:highlight>
              </a:rPr>
              <a:t>email exchanges </a:t>
            </a:r>
            <a:r>
              <a:rPr lang="en-US" sz="2000" dirty="0">
                <a:solidFill>
                  <a:srgbClr val="C00000"/>
                </a:solidFill>
              </a:rPr>
              <a:t>may be read to imply that the defendants had foreknowledge </a:t>
            </a:r>
            <a:r>
              <a:rPr lang="en-US" sz="2000" dirty="0"/>
              <a:t>of other companies' proposed increases before they were announced. … </a:t>
            </a:r>
          </a:p>
          <a:p>
            <a:pPr marL="0" indent="0">
              <a:buNone/>
            </a:pPr>
            <a:r>
              <a:rPr lang="en-US" sz="2000" dirty="0"/>
              <a:t>Georgia-Pacific's president gave a </a:t>
            </a:r>
            <a:r>
              <a:rPr lang="en-US" sz="2000" dirty="0">
                <a:solidFill>
                  <a:srgbClr val="C00000"/>
                </a:solidFill>
              </a:rPr>
              <a:t>speech … urging the industry to resist customer requests for price breaks.”</a:t>
            </a:r>
          </a:p>
          <a:p>
            <a:endParaRPr lang="en-US" sz="2000" dirty="0"/>
          </a:p>
        </p:txBody>
      </p:sp>
      <p:sp>
        <p:nvSpPr>
          <p:cNvPr id="4" name="Content Placeholder 6">
            <a:extLst>
              <a:ext uri="{FF2B5EF4-FFF2-40B4-BE49-F238E27FC236}">
                <a16:creationId xmlns:a16="http://schemas.microsoft.com/office/drawing/2014/main" id="{3CFE51E2-8FBB-42FA-9D19-0BDEDAFE0017}"/>
              </a:ext>
            </a:extLst>
          </p:cNvPr>
          <p:cNvSpPr txBox="1">
            <a:spLocks/>
          </p:cNvSpPr>
          <p:nvPr/>
        </p:nvSpPr>
        <p:spPr>
          <a:xfrm>
            <a:off x="8405831" y="1769931"/>
            <a:ext cx="2150409" cy="1200329"/>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a:solidFill>
                  <a:schemeClr val="accent1"/>
                </a:solidFill>
              </a:rPr>
              <a:t>There is a long history of collusion in this industry</a:t>
            </a:r>
          </a:p>
        </p:txBody>
      </p:sp>
    </p:spTree>
    <p:extLst>
      <p:ext uri="{BB962C8B-B14F-4D97-AF65-F5344CB8AC3E}">
        <p14:creationId xmlns:p14="http://schemas.microsoft.com/office/powerpoint/2010/main" val="30120180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9D0B5-825B-4D27-A546-3AC8591333EF}"/>
              </a:ext>
            </a:extLst>
          </p:cNvPr>
          <p:cNvSpPr>
            <a:spLocks noGrp="1"/>
          </p:cNvSpPr>
          <p:nvPr>
            <p:ph type="title"/>
          </p:nvPr>
        </p:nvSpPr>
        <p:spPr/>
        <p:txBody>
          <a:bodyPr>
            <a:normAutofit/>
          </a:bodyPr>
          <a:lstStyle/>
          <a:p>
            <a:r>
              <a:rPr lang="en-US" sz="3200" dirty="0"/>
              <a:t>District Court Proceeding and Summary Judgment </a:t>
            </a:r>
            <a:r>
              <a:rPr lang="en-US" sz="2000" i="1" dirty="0"/>
              <a:t>(p.3)</a:t>
            </a:r>
            <a:endParaRPr lang="en-US" sz="3200" i="1" dirty="0"/>
          </a:p>
        </p:txBody>
      </p:sp>
      <p:sp>
        <p:nvSpPr>
          <p:cNvPr id="3" name="Content Placeholder 2">
            <a:extLst>
              <a:ext uri="{FF2B5EF4-FFF2-40B4-BE49-F238E27FC236}">
                <a16:creationId xmlns:a16="http://schemas.microsoft.com/office/drawing/2014/main" id="{DCDBA216-3002-4E21-9C2A-EB54EB6FC48B}"/>
              </a:ext>
            </a:extLst>
          </p:cNvPr>
          <p:cNvSpPr>
            <a:spLocks noGrp="1"/>
          </p:cNvSpPr>
          <p:nvPr>
            <p:ph idx="1"/>
          </p:nvPr>
        </p:nvSpPr>
        <p:spPr>
          <a:xfrm>
            <a:off x="838200" y="1825625"/>
            <a:ext cx="9535160" cy="4351338"/>
          </a:xfrm>
        </p:spPr>
        <p:txBody>
          <a:bodyPr>
            <a:normAutofit/>
          </a:bodyPr>
          <a:lstStyle/>
          <a:p>
            <a:r>
              <a:rPr lang="en-US" sz="2000" dirty="0"/>
              <a:t>“In September 2010, the Purchasers filed a putative class action…. in March 2015, the district court granted the Purchasers' motion for class certification.”</a:t>
            </a:r>
          </a:p>
          <a:p>
            <a:r>
              <a:rPr lang="en-US" sz="2000" dirty="0"/>
              <a:t>“Both sides moved for summary judgment. Before the court acted on those motions, some of the defendants settled with the Purchasers. The district court granted the remaining defendants, Georgia-Pacific and WestRock, summary judgment.”</a:t>
            </a:r>
          </a:p>
          <a:p>
            <a:r>
              <a:rPr lang="en-US" sz="2000" dirty="0">
                <a:solidFill>
                  <a:srgbClr val="C00000"/>
                </a:solidFill>
              </a:rPr>
              <a:t>“In a lengthy opinion that delved deeply into the Purchasers' evidence, the court concluded that the record, viewed holistically in the light most favorable to the Purchasers, </a:t>
            </a:r>
            <a:r>
              <a:rPr lang="en-US" sz="2000" dirty="0">
                <a:solidFill>
                  <a:srgbClr val="C00000"/>
                </a:solidFill>
                <a:highlight>
                  <a:srgbClr val="FFFF00"/>
                </a:highlight>
              </a:rPr>
              <a:t>did not tend to rule out </a:t>
            </a:r>
            <a:r>
              <a:rPr lang="en-US" sz="2000" dirty="0">
                <a:solidFill>
                  <a:srgbClr val="C00000"/>
                </a:solidFill>
              </a:rPr>
              <a:t>that the defendants had acted independently.” </a:t>
            </a:r>
          </a:p>
          <a:p>
            <a:endParaRPr lang="en-US" sz="2000" dirty="0"/>
          </a:p>
        </p:txBody>
      </p:sp>
    </p:spTree>
    <p:extLst>
      <p:ext uri="{BB962C8B-B14F-4D97-AF65-F5344CB8AC3E}">
        <p14:creationId xmlns:p14="http://schemas.microsoft.com/office/powerpoint/2010/main" val="6980664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90204-BC45-40B1-B4F4-C674AC8AA74B}"/>
              </a:ext>
            </a:extLst>
          </p:cNvPr>
          <p:cNvSpPr>
            <a:spLocks noGrp="1"/>
          </p:cNvSpPr>
          <p:nvPr>
            <p:ph type="title"/>
          </p:nvPr>
        </p:nvSpPr>
        <p:spPr/>
        <p:txBody>
          <a:bodyPr>
            <a:normAutofit/>
          </a:bodyPr>
          <a:lstStyle/>
          <a:p>
            <a:r>
              <a:rPr lang="en-US" sz="3200" dirty="0"/>
              <a:t>Overarching Legal Framework </a:t>
            </a:r>
            <a:r>
              <a:rPr lang="en-US" sz="2400" i="1" dirty="0"/>
              <a:t>(p.4)</a:t>
            </a:r>
            <a:endParaRPr lang="en-US" sz="3200" i="1" dirty="0"/>
          </a:p>
        </p:txBody>
      </p:sp>
      <p:sp>
        <p:nvSpPr>
          <p:cNvPr id="3" name="Content Placeholder 2">
            <a:extLst>
              <a:ext uri="{FF2B5EF4-FFF2-40B4-BE49-F238E27FC236}">
                <a16:creationId xmlns:a16="http://schemas.microsoft.com/office/drawing/2014/main" id="{375C6FBD-DA7D-48EC-8253-E6B379948492}"/>
              </a:ext>
            </a:extLst>
          </p:cNvPr>
          <p:cNvSpPr>
            <a:spLocks noGrp="1"/>
          </p:cNvSpPr>
          <p:nvPr>
            <p:ph idx="1"/>
          </p:nvPr>
        </p:nvSpPr>
        <p:spPr>
          <a:xfrm>
            <a:off x="427348" y="1611983"/>
            <a:ext cx="10620866" cy="5147035"/>
          </a:xfrm>
        </p:spPr>
        <p:txBody>
          <a:bodyPr>
            <a:normAutofit/>
          </a:bodyPr>
          <a:lstStyle/>
          <a:p>
            <a:r>
              <a:rPr lang="en-US" sz="1800" b="1" dirty="0">
                <a:solidFill>
                  <a:srgbClr val="C00000"/>
                </a:solidFill>
              </a:rPr>
              <a:t>The case concerns the fine line between agreement and tacit collusion, or put another way, conscious parallelism.” </a:t>
            </a:r>
            <a:r>
              <a:rPr lang="en-US" sz="1800" b="1" i="1" dirty="0">
                <a:solidFill>
                  <a:srgbClr val="00B0F0"/>
                </a:solidFill>
              </a:rPr>
              <a:t>(p.1)</a:t>
            </a:r>
          </a:p>
          <a:p>
            <a:r>
              <a:rPr kumimoji="1" lang="en-US" sz="1800" b="1" dirty="0">
                <a:solidFill>
                  <a:srgbClr val="C00000"/>
                </a:solidFill>
              </a:rPr>
              <a:t>“</a:t>
            </a:r>
            <a:r>
              <a:rPr lang="en-US" sz="1800" b="1" dirty="0">
                <a:solidFill>
                  <a:srgbClr val="C00000"/>
                </a:solidFill>
              </a:rPr>
              <a:t>It is the substantive law, however, that establishes what the plaintiff must address. The Purchasers needed evidence that would allow a trier of fact to nudge the ball over the 50‐yard line and rationally to say that the </a:t>
            </a:r>
            <a:r>
              <a:rPr lang="en-US" sz="1800" b="1" dirty="0">
                <a:solidFill>
                  <a:srgbClr val="C00000"/>
                </a:solidFill>
                <a:highlight>
                  <a:srgbClr val="FFFF00"/>
                </a:highlight>
              </a:rPr>
              <a:t>existence of an agreement is more likely than not</a:t>
            </a:r>
            <a:r>
              <a:rPr lang="en-US" sz="1800" b="1" dirty="0">
                <a:solidFill>
                  <a:srgbClr val="C00000"/>
                </a:solidFill>
              </a:rPr>
              <a:t>.”</a:t>
            </a:r>
          </a:p>
          <a:p>
            <a:r>
              <a:rPr kumimoji="1" lang="en-US" sz="1800" b="1" dirty="0">
                <a:solidFill>
                  <a:srgbClr val="C00000"/>
                </a:solidFill>
                <a:highlight>
                  <a:srgbClr val="FFFF00"/>
                </a:highlight>
              </a:rPr>
              <a:t>“</a:t>
            </a:r>
            <a:r>
              <a:rPr lang="en-US" sz="1800" b="1" dirty="0">
                <a:solidFill>
                  <a:srgbClr val="C00000"/>
                </a:solidFill>
                <a:highlight>
                  <a:srgbClr val="FFFF00"/>
                </a:highlight>
              </a:rPr>
              <a:t>Put more directly, they must put on the table “some evidence which, if believed, would support a finding of concerted behavior.” Toys “R” Us Inc. v. FTC, 221 F.3d 928, 935 (7th Cir. 2000).”</a:t>
            </a:r>
            <a:endParaRPr kumimoji="1" lang="en-US" sz="1800" b="1" dirty="0">
              <a:solidFill>
                <a:srgbClr val="C00000"/>
              </a:solidFill>
              <a:highlight>
                <a:srgbClr val="FFFF00"/>
              </a:highlight>
            </a:endParaRPr>
          </a:p>
          <a:p>
            <a:r>
              <a:rPr kumimoji="1" lang="en-US" sz="1800" dirty="0">
                <a:solidFill>
                  <a:srgbClr val="0070C0"/>
                </a:solidFill>
              </a:rPr>
              <a:t>“</a:t>
            </a:r>
            <a:r>
              <a:rPr lang="en-US" sz="1800" dirty="0">
                <a:solidFill>
                  <a:srgbClr val="0070C0"/>
                </a:solidFill>
              </a:rPr>
              <a:t>The outcome of this case flows directly from both the limitation in section 1 of the Sherman Act to anticompetitive agreements and the Supreme Court’s cautions against interfering with individual firm behavior in ways that could inadvertently distort incentives to compete.”</a:t>
            </a:r>
          </a:p>
          <a:p>
            <a:r>
              <a:rPr kumimoji="1" lang="en-US" sz="1800" dirty="0"/>
              <a:t>“</a:t>
            </a:r>
            <a:r>
              <a:rPr lang="en-US" sz="1800" dirty="0"/>
              <a:t>Scholars, lawmakers, and courts have yet to agree on a regulatory regime that can address oligopolistic behavior that leads to higher prices and reduced consumer choice, without stifling normal business activity. </a:t>
            </a:r>
            <a:r>
              <a:rPr lang="en-US" sz="1800" dirty="0">
                <a:solidFill>
                  <a:srgbClr val="C00000"/>
                </a:solidFill>
                <a:highlight>
                  <a:srgbClr val="FFFF00"/>
                </a:highlight>
              </a:rPr>
              <a:t>For now, we follow established law to the effect that “‘conscious parallelism’ has not yet read conspiracy out of the Sherman Act entirely.” </a:t>
            </a:r>
            <a:r>
              <a:rPr lang="en-US" sz="1800" i="1" dirty="0">
                <a:solidFill>
                  <a:srgbClr val="C00000"/>
                </a:solidFill>
                <a:highlight>
                  <a:srgbClr val="FFFF00"/>
                </a:highlight>
              </a:rPr>
              <a:t>Twombly</a:t>
            </a:r>
            <a:r>
              <a:rPr lang="en-US" sz="1800" dirty="0">
                <a:solidFill>
                  <a:srgbClr val="C00000"/>
                </a:solidFill>
                <a:highlight>
                  <a:srgbClr val="FFFF00"/>
                </a:highlight>
              </a:rPr>
              <a:t>, 550 U.S. at 552 (citation omitted).”</a:t>
            </a:r>
          </a:p>
        </p:txBody>
      </p:sp>
    </p:spTree>
    <p:extLst>
      <p:ext uri="{BB962C8B-B14F-4D97-AF65-F5344CB8AC3E}">
        <p14:creationId xmlns:p14="http://schemas.microsoft.com/office/powerpoint/2010/main" val="89930557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A80F9-EB4F-46C2-A6BD-F46043A6EE57}"/>
              </a:ext>
            </a:extLst>
          </p:cNvPr>
          <p:cNvSpPr>
            <a:spLocks noGrp="1"/>
          </p:cNvSpPr>
          <p:nvPr>
            <p:ph type="title"/>
          </p:nvPr>
        </p:nvSpPr>
        <p:spPr>
          <a:xfrm>
            <a:off x="462280" y="0"/>
            <a:ext cx="10515600" cy="1325563"/>
          </a:xfrm>
        </p:spPr>
        <p:txBody>
          <a:bodyPr>
            <a:normAutofit/>
          </a:bodyPr>
          <a:lstStyle/>
          <a:p>
            <a:r>
              <a:rPr lang="en-US" sz="3200" dirty="0"/>
              <a:t>Applying the Totality of the Evidence Standard </a:t>
            </a:r>
            <a:r>
              <a:rPr lang="en-US" sz="2000" i="1" dirty="0"/>
              <a:t>(p.4)</a:t>
            </a:r>
            <a:endParaRPr lang="en-US" sz="3200" i="1" dirty="0"/>
          </a:p>
        </p:txBody>
      </p:sp>
      <p:sp>
        <p:nvSpPr>
          <p:cNvPr id="3" name="Content Placeholder 2">
            <a:extLst>
              <a:ext uri="{FF2B5EF4-FFF2-40B4-BE49-F238E27FC236}">
                <a16:creationId xmlns:a16="http://schemas.microsoft.com/office/drawing/2014/main" id="{2FDF0333-342D-45C2-A9A2-9E41FC0C44D0}"/>
              </a:ext>
            </a:extLst>
          </p:cNvPr>
          <p:cNvSpPr>
            <a:spLocks noGrp="1"/>
          </p:cNvSpPr>
          <p:nvPr>
            <p:ph idx="1"/>
          </p:nvPr>
        </p:nvSpPr>
        <p:spPr>
          <a:xfrm>
            <a:off x="370840" y="1168400"/>
            <a:ext cx="9728200" cy="5689600"/>
          </a:xfrm>
        </p:spPr>
        <p:txBody>
          <a:bodyPr>
            <a:normAutofit fontScale="70000" lnSpcReduction="20000"/>
          </a:bodyPr>
          <a:lstStyle/>
          <a:p>
            <a:r>
              <a:rPr lang="en-US" b="1" dirty="0">
                <a:solidFill>
                  <a:srgbClr val="C00000"/>
                </a:solidFill>
                <a:highlight>
                  <a:srgbClr val="FFFF00"/>
                </a:highlight>
              </a:rPr>
              <a:t>“Armed with bountiful circumstantial evidence</a:t>
            </a:r>
            <a:r>
              <a:rPr lang="en-US" dirty="0">
                <a:solidFill>
                  <a:srgbClr val="C00000"/>
                </a:solidFill>
              </a:rPr>
              <a:t>, the Purchasers accuse the defendant manufacturers of agreeing to restrict the supply of containerboard and thereby to create market conditions that would support significantly higher prices.”  </a:t>
            </a:r>
          </a:p>
          <a:p>
            <a:r>
              <a:rPr lang="en-US" dirty="0"/>
              <a:t>“The district court properly considered "economic evidence suggesting that the defendants were not in fact competing, and noneconomic evidence suggesting that they were not competing because they had agreed not to compete." </a:t>
            </a:r>
            <a:r>
              <a:rPr lang="en-US" i="1" dirty="0"/>
              <a:t>In re High Fructose Corn Syrup </a:t>
            </a:r>
            <a:r>
              <a:rPr lang="en-US" dirty="0"/>
              <a:t>(7th Cir. 2002).  It then drew and compared the corresponding inferences from each data point. See, </a:t>
            </a:r>
            <a:r>
              <a:rPr lang="en-US" i="1" dirty="0"/>
              <a:t>e.g., Omnicare,</a:t>
            </a:r>
            <a:r>
              <a:rPr lang="en-US" dirty="0"/>
              <a:t> 629 F.3d at 707-20.” </a:t>
            </a:r>
          </a:p>
          <a:p>
            <a:r>
              <a:rPr lang="en-US" b="1" dirty="0">
                <a:solidFill>
                  <a:srgbClr val="0070C0"/>
                </a:solidFill>
                <a:highlight>
                  <a:srgbClr val="FFFF00"/>
                </a:highlight>
              </a:rPr>
              <a:t>“After determining that each piece of evidence individually did not rule out the possibility of independent action, it reviewed the </a:t>
            </a:r>
            <a:r>
              <a:rPr lang="en-US" b="1" u="sng" dirty="0">
                <a:solidFill>
                  <a:srgbClr val="0070C0"/>
                </a:solidFill>
                <a:highlight>
                  <a:srgbClr val="FFFF00"/>
                </a:highlight>
              </a:rPr>
              <a:t>evidence in the aggregate</a:t>
            </a:r>
            <a:r>
              <a:rPr lang="en-US" b="1" dirty="0">
                <a:solidFill>
                  <a:srgbClr val="0070C0"/>
                </a:solidFill>
                <a:highlight>
                  <a:srgbClr val="FFFF00"/>
                </a:highlight>
              </a:rPr>
              <a:t>, as required.  The court concluded that because </a:t>
            </a:r>
            <a:r>
              <a:rPr lang="en-US" b="1" u="sng" dirty="0">
                <a:solidFill>
                  <a:srgbClr val="0070C0"/>
                </a:solidFill>
                <a:highlight>
                  <a:srgbClr val="FFFF00"/>
                </a:highlight>
              </a:rPr>
              <a:t>no individual piece of evidence tended to show collusion</a:t>
            </a:r>
            <a:r>
              <a:rPr lang="en-US" b="1" dirty="0">
                <a:solidFill>
                  <a:srgbClr val="0070C0"/>
                </a:solidFill>
                <a:highlight>
                  <a:srgbClr val="FFFF00"/>
                </a:highlight>
              </a:rPr>
              <a:t>, the </a:t>
            </a:r>
            <a:r>
              <a:rPr lang="en-US" b="1" dirty="0">
                <a:solidFill>
                  <a:schemeClr val="accent1"/>
                </a:solidFill>
                <a:highlight>
                  <a:srgbClr val="FFFF00"/>
                </a:highlight>
              </a:rPr>
              <a:t>combined probative value was zero. </a:t>
            </a:r>
            <a:r>
              <a:rPr lang="en-US" dirty="0">
                <a:solidFill>
                  <a:schemeClr val="accent1"/>
                </a:solidFill>
                <a:highlight>
                  <a:srgbClr val="FFFF00"/>
                </a:highlight>
              </a:rPr>
              <a:t>“</a:t>
            </a:r>
          </a:p>
          <a:p>
            <a:r>
              <a:rPr lang="en-US" b="1" dirty="0">
                <a:solidFill>
                  <a:schemeClr val="accent1"/>
                </a:solidFill>
              </a:rPr>
              <a:t>“We are not so sure of that.  </a:t>
            </a:r>
            <a:r>
              <a:rPr lang="en-US" b="1" dirty="0">
                <a:solidFill>
                  <a:srgbClr val="C00000"/>
                </a:solidFill>
              </a:rPr>
              <a:t>While no single piece of information may win the day, </a:t>
            </a:r>
            <a:br>
              <a:rPr lang="en-US" b="1" dirty="0">
                <a:solidFill>
                  <a:srgbClr val="C00000"/>
                </a:solidFill>
              </a:rPr>
            </a:br>
            <a:r>
              <a:rPr lang="en-US" b="1" u="sng" dirty="0">
                <a:solidFill>
                  <a:srgbClr val="C00000"/>
                </a:solidFill>
                <a:highlight>
                  <a:srgbClr val="FFFF00"/>
                </a:highlight>
              </a:rPr>
              <a:t>the whole may be greater than the sum of its parts </a:t>
            </a:r>
            <a:r>
              <a:rPr lang="en-US" b="1" dirty="0">
                <a:solidFill>
                  <a:srgbClr val="C00000"/>
                </a:solidFill>
                <a:highlight>
                  <a:srgbClr val="FFFF00"/>
                </a:highlight>
              </a:rPr>
              <a:t>in tending to exclude the possibility of conscious parallelism. </a:t>
            </a:r>
            <a:r>
              <a:rPr lang="en-US" b="1" dirty="0">
                <a:solidFill>
                  <a:srgbClr val="C00000"/>
                </a:solidFill>
              </a:rPr>
              <a:t>See </a:t>
            </a:r>
            <a:r>
              <a:rPr lang="en-US" b="1" i="1" dirty="0">
                <a:solidFill>
                  <a:srgbClr val="C00000"/>
                </a:solidFill>
              </a:rPr>
              <a:t>High Fructose Corn Syrup </a:t>
            </a:r>
            <a:r>
              <a:rPr lang="en-US" b="1" dirty="0">
                <a:solidFill>
                  <a:srgbClr val="C00000"/>
                </a:solidFill>
              </a:rPr>
              <a:t>("[E]</a:t>
            </a:r>
            <a:r>
              <a:rPr lang="en-US" b="1" dirty="0" err="1">
                <a:solidFill>
                  <a:srgbClr val="C00000"/>
                </a:solidFill>
              </a:rPr>
              <a:t>vidence</a:t>
            </a:r>
            <a:r>
              <a:rPr lang="en-US" b="1" dirty="0">
                <a:solidFill>
                  <a:srgbClr val="C00000"/>
                </a:solidFill>
              </a:rPr>
              <a:t> can be susceptible of different interpretations... without being wholly devoid of probative value....").”</a:t>
            </a:r>
          </a:p>
          <a:p>
            <a:r>
              <a:rPr lang="en-US" b="1" dirty="0">
                <a:solidFill>
                  <a:srgbClr val="C00000"/>
                </a:solidFill>
              </a:rPr>
              <a:t>“Nonetheless, …  </a:t>
            </a:r>
            <a:r>
              <a:rPr lang="en-US" dirty="0">
                <a:solidFill>
                  <a:srgbClr val="0070C0"/>
                </a:solidFill>
              </a:rPr>
              <a:t>Viewing the evidence and reasonable inferences in the Purchasers' favor, we ask </a:t>
            </a:r>
            <a:r>
              <a:rPr lang="en-US" u="sng" dirty="0">
                <a:solidFill>
                  <a:srgbClr val="0070C0"/>
                </a:solidFill>
              </a:rPr>
              <a:t>whether they have produced any evidence </a:t>
            </a:r>
            <a:r>
              <a:rPr lang="en-US" dirty="0">
                <a:solidFill>
                  <a:srgbClr val="0070C0"/>
                </a:solidFill>
              </a:rPr>
              <a:t>that would rule out the hypothesis that the defendants were engaged in self-interested but lawful oligopolistic behavior during the relevant period. </a:t>
            </a:r>
          </a:p>
          <a:p>
            <a:r>
              <a:rPr lang="en-US" dirty="0">
                <a:solidFill>
                  <a:srgbClr val="C00000"/>
                </a:solidFill>
              </a:rPr>
              <a:t>Despite the volume of evidence the Purchasers submitted in opposition to summary judgment, we find ourselves in agreement with the district court's ultimate conclusion.”</a:t>
            </a:r>
          </a:p>
          <a:p>
            <a:endParaRPr lang="en-US" dirty="0"/>
          </a:p>
        </p:txBody>
      </p:sp>
    </p:spTree>
    <p:extLst>
      <p:ext uri="{BB962C8B-B14F-4D97-AF65-F5344CB8AC3E}">
        <p14:creationId xmlns:p14="http://schemas.microsoft.com/office/powerpoint/2010/main" val="184276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524A4-20CE-4C90-8026-7DFCEEF4DDDD}"/>
              </a:ext>
            </a:extLst>
          </p:cNvPr>
          <p:cNvSpPr>
            <a:spLocks noGrp="1"/>
          </p:cNvSpPr>
          <p:nvPr>
            <p:ph type="ctrTitle"/>
          </p:nvPr>
        </p:nvSpPr>
        <p:spPr>
          <a:xfrm>
            <a:off x="1250524" y="2514600"/>
            <a:ext cx="9144000" cy="3933825"/>
          </a:xfrm>
        </p:spPr>
        <p:txBody>
          <a:bodyPr>
            <a:normAutofit/>
          </a:bodyPr>
          <a:lstStyle/>
          <a:p>
            <a:pPr>
              <a:lnSpc>
                <a:spcPct val="100000"/>
              </a:lnSpc>
            </a:pPr>
            <a:br>
              <a:rPr lang="en-US" sz="1600" dirty="0">
                <a:latin typeface="Times New Roman" panose="02020603050405020304" pitchFamily="18" charset="0"/>
                <a:cs typeface="Times New Roman" panose="02020603050405020304" pitchFamily="18" charset="0"/>
              </a:rPr>
            </a:br>
            <a:r>
              <a:rPr lang="en-US" sz="3600" i="1" dirty="0">
                <a:latin typeface="Times New Roman" panose="02020603050405020304" pitchFamily="18" charset="0"/>
                <a:cs typeface="Times New Roman" panose="02020603050405020304" pitchFamily="18" charset="0"/>
              </a:rPr>
              <a:t>Apple </a:t>
            </a:r>
            <a:r>
              <a:rPr lang="en-US" sz="3600" dirty="0">
                <a:latin typeface="Times New Roman" panose="02020603050405020304" pitchFamily="18" charset="0"/>
                <a:cs typeface="Times New Roman" panose="02020603050405020304" pitchFamily="18" charset="0"/>
              </a:rPr>
              <a:t>eBooks </a:t>
            </a:r>
            <a:r>
              <a:rPr lang="en-US" sz="3600" dirty="0"/>
              <a:t>(2d Cir. 2015)</a:t>
            </a:r>
            <a:r>
              <a:rPr lang="en-US" sz="3600" dirty="0">
                <a:latin typeface="Times New Roman" panose="02020603050405020304" pitchFamily="18" charset="0"/>
                <a:cs typeface="Times New Roman" panose="02020603050405020304" pitchFamily="18" charset="0"/>
              </a:rPr>
              <a:t> </a:t>
            </a:r>
            <a:br>
              <a:rPr lang="en-US" sz="3600" dirty="0">
                <a:latin typeface="Times New Roman" panose="02020603050405020304" pitchFamily="18" charset="0"/>
                <a:cs typeface="Times New Roman" panose="02020603050405020304" pitchFamily="18" charset="0"/>
              </a:rPr>
            </a:br>
            <a:br>
              <a:rPr lang="en-US" sz="3200" dirty="0">
                <a:latin typeface="Times New Roman" panose="02020603050405020304" pitchFamily="18" charset="0"/>
                <a:cs typeface="Times New Roman" panose="02020603050405020304" pitchFamily="18" charset="0"/>
              </a:rPr>
            </a:br>
            <a:r>
              <a:rPr lang="en-US" sz="2800" dirty="0">
                <a:solidFill>
                  <a:srgbClr val="C00000"/>
                </a:solidFill>
                <a:latin typeface="Times New Roman" panose="02020603050405020304" pitchFamily="18" charset="0"/>
                <a:cs typeface="Times New Roman" panose="02020603050405020304" pitchFamily="18" charset="0"/>
              </a:rPr>
              <a:t>(</a:t>
            </a:r>
            <a:r>
              <a:rPr lang="en-US" sz="2800" i="1" dirty="0">
                <a:solidFill>
                  <a:srgbClr val="C00000"/>
                </a:solidFill>
                <a:latin typeface="Times New Roman" panose="02020603050405020304" pitchFamily="18" charset="0"/>
                <a:cs typeface="Times New Roman" panose="02020603050405020304" pitchFamily="18" charset="0"/>
              </a:rPr>
              <a:t>Casebook </a:t>
            </a:r>
            <a:r>
              <a:rPr lang="en-US" sz="2800" dirty="0">
                <a:solidFill>
                  <a:srgbClr val="C00000"/>
                </a:solidFill>
                <a:latin typeface="Times New Roman" panose="02020603050405020304" pitchFamily="18" charset="0"/>
                <a:cs typeface="Times New Roman" panose="02020603050405020304" pitchFamily="18" charset="0"/>
              </a:rPr>
              <a:t>pp. 294-95)</a:t>
            </a:r>
            <a:br>
              <a:rPr lang="en-US" sz="2800" dirty="0">
                <a:latin typeface="Times New Roman" panose="02020603050405020304" pitchFamily="18" charset="0"/>
                <a:cs typeface="Times New Roman" panose="02020603050405020304" pitchFamily="18" charset="0"/>
              </a:rPr>
            </a:br>
            <a:br>
              <a:rPr lang="en-US" sz="2800" dirty="0">
                <a:latin typeface="Times New Roman" panose="02020603050405020304" pitchFamily="18" charset="0"/>
                <a:cs typeface="Times New Roman" panose="02020603050405020304" pitchFamily="18" charset="0"/>
              </a:rPr>
            </a:br>
            <a:br>
              <a:rPr lang="en-US" sz="1600" dirty="0">
                <a:latin typeface="Times New Roman" panose="02020603050405020304" pitchFamily="18" charset="0"/>
                <a:cs typeface="Times New Roman" panose="02020603050405020304" pitchFamily="18" charset="0"/>
              </a:rPr>
            </a:br>
            <a:br>
              <a:rPr lang="en-US" sz="1600" dirty="0">
                <a:latin typeface="Times New Roman" panose="02020603050405020304" pitchFamily="18" charset="0"/>
                <a:cs typeface="Times New Roman" panose="02020603050405020304" pitchFamily="18" charset="0"/>
              </a:rPr>
            </a:br>
            <a:br>
              <a:rPr lang="en-US" sz="1600" dirty="0">
                <a:latin typeface="Times New Roman" panose="02020603050405020304" pitchFamily="18" charset="0"/>
                <a:cs typeface="Times New Roman" panose="02020603050405020304" pitchFamily="18" charset="0"/>
              </a:rPr>
            </a:br>
            <a:br>
              <a:rPr lang="en-US" sz="1600" dirty="0">
                <a:latin typeface="Times New Roman" panose="02020603050405020304" pitchFamily="18" charset="0"/>
                <a:cs typeface="Times New Roman" panose="02020603050405020304" pitchFamily="18" charset="0"/>
              </a:rPr>
            </a:br>
            <a:endParaRPr lang="en-US" sz="1600" i="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9A9CFEFD-76EC-4D1D-9173-CAF0A72B5521}"/>
              </a:ext>
            </a:extLst>
          </p:cNvPr>
          <p:cNvSpPr>
            <a:spLocks noGrp="1"/>
          </p:cNvSpPr>
          <p:nvPr>
            <p:ph type="subTitle" idx="1"/>
          </p:nvPr>
        </p:nvSpPr>
        <p:spPr>
          <a:xfrm>
            <a:off x="367645" y="6740165"/>
            <a:ext cx="10300355" cy="782425"/>
          </a:xfrm>
        </p:spPr>
        <p:txBody>
          <a:bodyPr/>
          <a:lstStyle/>
          <a:p>
            <a:r>
              <a:rPr lang="en-US" dirty="0"/>
              <a:t>  </a:t>
            </a:r>
          </a:p>
        </p:txBody>
      </p:sp>
    </p:spTree>
    <p:extLst>
      <p:ext uri="{BB962C8B-B14F-4D97-AF65-F5344CB8AC3E}">
        <p14:creationId xmlns:p14="http://schemas.microsoft.com/office/powerpoint/2010/main" val="20531889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E22A8-A208-4D3E-AD3D-A7B7DF26D770}"/>
              </a:ext>
            </a:extLst>
          </p:cNvPr>
          <p:cNvSpPr>
            <a:spLocks noGrp="1"/>
          </p:cNvSpPr>
          <p:nvPr>
            <p:ph type="title"/>
          </p:nvPr>
        </p:nvSpPr>
        <p:spPr/>
        <p:txBody>
          <a:bodyPr>
            <a:normAutofit/>
          </a:bodyPr>
          <a:lstStyle/>
          <a:p>
            <a:r>
              <a:rPr lang="en-US" sz="3200" dirty="0"/>
              <a:t>U.S. v. Apple (2d Cir. 2015): Summary</a:t>
            </a:r>
          </a:p>
        </p:txBody>
      </p:sp>
      <p:sp>
        <p:nvSpPr>
          <p:cNvPr id="3" name="Content Placeholder 2">
            <a:extLst>
              <a:ext uri="{FF2B5EF4-FFF2-40B4-BE49-F238E27FC236}">
                <a16:creationId xmlns:a16="http://schemas.microsoft.com/office/drawing/2014/main" id="{AFC7A75D-83E7-48CB-9C55-CAD7BE2C4728}"/>
              </a:ext>
            </a:extLst>
          </p:cNvPr>
          <p:cNvSpPr>
            <a:spLocks noGrp="1"/>
          </p:cNvSpPr>
          <p:nvPr>
            <p:ph idx="1"/>
          </p:nvPr>
        </p:nvSpPr>
        <p:spPr>
          <a:xfrm>
            <a:off x="641024" y="1489435"/>
            <a:ext cx="7497136" cy="5203596"/>
          </a:xfrm>
        </p:spPr>
        <p:txBody>
          <a:bodyPr>
            <a:normAutofit fontScale="77500" lnSpcReduction="20000"/>
          </a:bodyPr>
          <a:lstStyle/>
          <a:p>
            <a:r>
              <a:rPr lang="en-US" dirty="0"/>
              <a:t>Amazon Kindle is dominant </a:t>
            </a:r>
            <a:r>
              <a:rPr lang="en-US" dirty="0" err="1"/>
              <a:t>ebook</a:t>
            </a:r>
            <a:r>
              <a:rPr lang="en-US" dirty="0"/>
              <a:t> reader</a:t>
            </a:r>
          </a:p>
          <a:p>
            <a:pPr lvl="1"/>
            <a:r>
              <a:rPr lang="en-US" dirty="0"/>
              <a:t>Amazon negotiates low wholesale prices from publishers</a:t>
            </a:r>
          </a:p>
          <a:p>
            <a:r>
              <a:rPr lang="en-US" dirty="0"/>
              <a:t>Apple wants to enter with iPad but not face cost disadvantage against Amazon</a:t>
            </a:r>
          </a:p>
          <a:p>
            <a:r>
              <a:rPr lang="en-US" dirty="0">
                <a:solidFill>
                  <a:srgbClr val="C00000"/>
                </a:solidFill>
              </a:rPr>
              <a:t>Apple orchestrates a publisher cartel</a:t>
            </a:r>
          </a:p>
          <a:p>
            <a:pPr lvl="1"/>
            <a:r>
              <a:rPr lang="en-US" dirty="0"/>
              <a:t>Hub and spoke conspiracy (like </a:t>
            </a:r>
            <a:r>
              <a:rPr lang="en-US" i="1" dirty="0"/>
              <a:t>Interstate Circuit</a:t>
            </a:r>
            <a:r>
              <a:rPr lang="en-US" dirty="0"/>
              <a:t>)</a:t>
            </a:r>
          </a:p>
          <a:p>
            <a:pPr lvl="1"/>
            <a:r>
              <a:rPr lang="en-US" dirty="0"/>
              <a:t>Publishers also communicated with each other; consent decrees</a:t>
            </a:r>
          </a:p>
          <a:p>
            <a:pPr lvl="1"/>
            <a:r>
              <a:rPr lang="en-US" dirty="0"/>
              <a:t>Publishers adopt “agency” model, whereby they set retail prices and give percentage “commission” to Apple and Amazon</a:t>
            </a:r>
          </a:p>
          <a:p>
            <a:pPr lvl="1"/>
            <a:r>
              <a:rPr lang="en-US" dirty="0">
                <a:solidFill>
                  <a:srgbClr val="C00000"/>
                </a:solidFill>
              </a:rPr>
              <a:t>Contract includes a retail most-favored nations provision (“retail MFN), whereby publishers cannot offer a better deal to Amazon</a:t>
            </a:r>
          </a:p>
          <a:p>
            <a:r>
              <a:rPr lang="en-US" dirty="0"/>
              <a:t>Market impact: </a:t>
            </a:r>
            <a:r>
              <a:rPr lang="en-US" dirty="0">
                <a:solidFill>
                  <a:srgbClr val="C00000"/>
                </a:solidFill>
              </a:rPr>
              <a:t>prices quickly rise</a:t>
            </a:r>
          </a:p>
          <a:p>
            <a:r>
              <a:rPr lang="en-US" dirty="0"/>
              <a:t>Legal outcome</a:t>
            </a:r>
          </a:p>
          <a:p>
            <a:pPr lvl="1"/>
            <a:r>
              <a:rPr lang="en-US" dirty="0">
                <a:solidFill>
                  <a:srgbClr val="C00000"/>
                </a:solidFill>
              </a:rPr>
              <a:t>Publishers concede agreement and accept consent decree</a:t>
            </a:r>
          </a:p>
          <a:p>
            <a:pPr lvl="1"/>
            <a:r>
              <a:rPr lang="en-US" dirty="0"/>
              <a:t>Apple goes to court.  </a:t>
            </a:r>
          </a:p>
          <a:p>
            <a:pPr lvl="1"/>
            <a:r>
              <a:rPr lang="en-US" dirty="0"/>
              <a:t>DOJ wins.  Agreement to adopt MFNs is per se illegal</a:t>
            </a:r>
          </a:p>
          <a:p>
            <a:pPr lvl="1"/>
            <a:r>
              <a:rPr lang="en-US" dirty="0">
                <a:solidFill>
                  <a:srgbClr val="C00000"/>
                </a:solidFill>
              </a:rPr>
              <a:t>2d Cir. recognizes that “retail MFN” will facilitate publisher price increases </a:t>
            </a:r>
          </a:p>
          <a:p>
            <a:pPr lvl="1"/>
            <a:endParaRPr lang="en-US" dirty="0"/>
          </a:p>
        </p:txBody>
      </p:sp>
      <p:sp>
        <p:nvSpPr>
          <p:cNvPr id="4" name="TextBox 3">
            <a:extLst>
              <a:ext uri="{FF2B5EF4-FFF2-40B4-BE49-F238E27FC236}">
                <a16:creationId xmlns:a16="http://schemas.microsoft.com/office/drawing/2014/main" id="{2474C625-4702-470D-ABD1-9D7E8840B2EA}"/>
              </a:ext>
            </a:extLst>
          </p:cNvPr>
          <p:cNvSpPr txBox="1"/>
          <p:nvPr/>
        </p:nvSpPr>
        <p:spPr>
          <a:xfrm>
            <a:off x="8578601" y="3766145"/>
            <a:ext cx="3236535" cy="1200329"/>
          </a:xfrm>
          <a:prstGeom prst="rect">
            <a:avLst/>
          </a:prstGeom>
          <a:noFill/>
          <a:ln w="38100">
            <a:solidFill>
              <a:srgbClr val="0070C0"/>
            </a:solidFill>
          </a:ln>
        </p:spPr>
        <p:txBody>
          <a:bodyPr wrap="square" rtlCol="0">
            <a:spAutoFit/>
          </a:bodyPr>
          <a:lstStyle/>
          <a:p>
            <a:r>
              <a:rPr lang="en-US" sz="2400" b="1" dirty="0">
                <a:solidFill>
                  <a:srgbClr val="0070C0"/>
                </a:solidFill>
              </a:rPr>
              <a:t>“Retail MFN” demands retail price “parity”</a:t>
            </a:r>
          </a:p>
        </p:txBody>
      </p:sp>
      <p:cxnSp>
        <p:nvCxnSpPr>
          <p:cNvPr id="7" name="Straight Arrow Connector 6">
            <a:extLst>
              <a:ext uri="{FF2B5EF4-FFF2-40B4-BE49-F238E27FC236}">
                <a16:creationId xmlns:a16="http://schemas.microsoft.com/office/drawing/2014/main" id="{899AB035-1F02-4CC9-B1CF-A5F5451BB38B}"/>
              </a:ext>
            </a:extLst>
          </p:cNvPr>
          <p:cNvCxnSpPr>
            <a:cxnSpLocks/>
          </p:cNvCxnSpPr>
          <p:nvPr/>
        </p:nvCxnSpPr>
        <p:spPr>
          <a:xfrm flipH="1" flipV="1">
            <a:off x="7813040" y="4091233"/>
            <a:ext cx="528320" cy="17075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98912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fld id="{72C4C5AC-9A13-4A60-AFD6-850305E18BE8}" type="datetime4">
              <a:rPr lang="en-US" smtClean="0"/>
              <a:t>April 30, 2023</a:t>
            </a:fld>
            <a:endParaRPr lang="en-US" altLang="en-US">
              <a:solidFill>
                <a:schemeClr val="bg2"/>
              </a:solidFill>
            </a:endParaRPr>
          </a:p>
        </p:txBody>
      </p:sp>
      <p:sp>
        <p:nvSpPr>
          <p:cNvPr id="17715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50000"/>
              <a:buFont typeface="Monotype Sorts" pitchFamily="2" charset="2"/>
              <a:buChar char="n"/>
              <a:defRPr kumimoji="1" sz="3200">
                <a:solidFill>
                  <a:srgbClr val="CC0099"/>
                </a:solidFill>
                <a:latin typeface="Arial" panose="020B0604020202020204" pitchFamily="34" charset="0"/>
              </a:defRPr>
            </a:lvl1pPr>
            <a:lvl2pPr marL="742950" indent="-285750">
              <a:spcBef>
                <a:spcPct val="20000"/>
              </a:spcBef>
              <a:buClr>
                <a:schemeClr val="tx2"/>
              </a:buClr>
              <a:buSzPct val="75000"/>
              <a:buFont typeface="Monotype Sorts" pitchFamily="2" charset="2"/>
              <a:buChar char="u"/>
              <a:defRPr kumimoji="1" sz="3000">
                <a:solidFill>
                  <a:srgbClr val="000066"/>
                </a:solidFill>
                <a:latin typeface="Arial" panose="020B0604020202020204" pitchFamily="34" charset="0"/>
              </a:defRPr>
            </a:lvl2pPr>
            <a:lvl3pPr marL="1143000" indent="-228600">
              <a:spcBef>
                <a:spcPct val="20000"/>
              </a:spcBef>
              <a:buClr>
                <a:schemeClr val="hlink"/>
              </a:buClr>
              <a:buSzPct val="65000"/>
              <a:buFont typeface="Monotype Sorts" pitchFamily="2" charset="2"/>
              <a:buChar char="t"/>
              <a:defRPr kumimoji="1" sz="2800">
                <a:solidFill>
                  <a:srgbClr val="000066"/>
                </a:solidFill>
                <a:latin typeface="Arial" panose="020B0604020202020204" pitchFamily="34" charset="0"/>
              </a:defRPr>
            </a:lvl3pPr>
            <a:lvl4pPr marL="1600200" indent="-228600">
              <a:spcBef>
                <a:spcPct val="20000"/>
              </a:spcBef>
              <a:buClr>
                <a:schemeClr val="tx2"/>
              </a:buClr>
              <a:buSzPct val="100000"/>
              <a:buChar char="•"/>
              <a:defRPr kumimoji="1" sz="2400">
                <a:solidFill>
                  <a:srgbClr val="000066"/>
                </a:solidFill>
                <a:latin typeface="Arial" panose="020B0604020202020204" pitchFamily="34" charset="0"/>
              </a:defRPr>
            </a:lvl4pPr>
            <a:lvl5pPr marL="2057400" indent="-228600">
              <a:spcBef>
                <a:spcPct val="20000"/>
              </a:spcBef>
              <a:buClr>
                <a:schemeClr val="hlink"/>
              </a:buClr>
              <a:buSzPct val="100000"/>
              <a:buChar char="–"/>
              <a:defRPr kumimoji="1" sz="2000">
                <a:solidFill>
                  <a:srgbClr val="000066"/>
                </a:solidFill>
                <a:latin typeface="Arial" panose="020B0604020202020204" pitchFamily="34" charset="0"/>
              </a:defRPr>
            </a:lvl5pPr>
            <a:lvl6pPr marL="2514600" indent="-228600" eaLnBrk="0" fontAlgn="base" hangingPunct="0">
              <a:spcBef>
                <a:spcPct val="20000"/>
              </a:spcBef>
              <a:spcAft>
                <a:spcPct val="0"/>
              </a:spcAft>
              <a:buClr>
                <a:schemeClr val="hlink"/>
              </a:buClr>
              <a:buSzPct val="100000"/>
              <a:buChar char="–"/>
              <a:defRPr kumimoji="1" sz="2000">
                <a:solidFill>
                  <a:srgbClr val="000066"/>
                </a:solidFill>
                <a:latin typeface="Arial" panose="020B0604020202020204" pitchFamily="34" charset="0"/>
              </a:defRPr>
            </a:lvl6pPr>
            <a:lvl7pPr marL="2971800" indent="-228600" eaLnBrk="0" fontAlgn="base" hangingPunct="0">
              <a:spcBef>
                <a:spcPct val="20000"/>
              </a:spcBef>
              <a:spcAft>
                <a:spcPct val="0"/>
              </a:spcAft>
              <a:buClr>
                <a:schemeClr val="hlink"/>
              </a:buClr>
              <a:buSzPct val="100000"/>
              <a:buChar char="–"/>
              <a:defRPr kumimoji="1" sz="2000">
                <a:solidFill>
                  <a:srgbClr val="000066"/>
                </a:solidFill>
                <a:latin typeface="Arial" panose="020B0604020202020204" pitchFamily="34" charset="0"/>
              </a:defRPr>
            </a:lvl7pPr>
            <a:lvl8pPr marL="3429000" indent="-228600" eaLnBrk="0" fontAlgn="base" hangingPunct="0">
              <a:spcBef>
                <a:spcPct val="20000"/>
              </a:spcBef>
              <a:spcAft>
                <a:spcPct val="0"/>
              </a:spcAft>
              <a:buClr>
                <a:schemeClr val="hlink"/>
              </a:buClr>
              <a:buSzPct val="100000"/>
              <a:buChar char="–"/>
              <a:defRPr kumimoji="1" sz="2000">
                <a:solidFill>
                  <a:srgbClr val="000066"/>
                </a:solidFill>
                <a:latin typeface="Arial" panose="020B0604020202020204" pitchFamily="34" charset="0"/>
              </a:defRPr>
            </a:lvl8pPr>
            <a:lvl9pPr marL="3886200" indent="-228600" eaLnBrk="0" fontAlgn="base" hangingPunct="0">
              <a:spcBef>
                <a:spcPct val="20000"/>
              </a:spcBef>
              <a:spcAft>
                <a:spcPct val="0"/>
              </a:spcAft>
              <a:buClr>
                <a:schemeClr val="hlink"/>
              </a:buClr>
              <a:buSzPct val="100000"/>
              <a:buChar char="–"/>
              <a:defRPr kumimoji="1" sz="2000">
                <a:solidFill>
                  <a:srgbClr val="000066"/>
                </a:solidFill>
                <a:latin typeface="Arial" panose="020B0604020202020204" pitchFamily="34" charset="0"/>
              </a:defRPr>
            </a:lvl9pPr>
          </a:lstStyle>
          <a:p>
            <a:pPr>
              <a:spcBef>
                <a:spcPct val="0"/>
              </a:spcBef>
              <a:buClrTx/>
              <a:buSzTx/>
              <a:buFontTx/>
              <a:buNone/>
            </a:pPr>
            <a:fld id="{CA2F856A-8C44-4467-8EF0-9554AE872437}" type="slidenum">
              <a:rPr lang="en-US" altLang="en-US" sz="1400">
                <a:solidFill>
                  <a:srgbClr val="000066"/>
                </a:solidFill>
              </a:rPr>
              <a:pPr>
                <a:spcBef>
                  <a:spcPct val="0"/>
                </a:spcBef>
                <a:buClrTx/>
                <a:buSzTx/>
                <a:buFontTx/>
                <a:buNone/>
              </a:pPr>
              <a:t>49</a:t>
            </a:fld>
            <a:endParaRPr lang="en-US" altLang="en-US" sz="1400">
              <a:solidFill>
                <a:srgbClr val="000066"/>
              </a:solidFill>
            </a:endParaRPr>
          </a:p>
        </p:txBody>
      </p:sp>
      <p:pic>
        <p:nvPicPr>
          <p:cNvPr id="177157" name="Picture 4" descr="An E-Book Reader That Just May Catch On - New York Times - Google Chrome"/>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07414" y="-152400"/>
            <a:ext cx="85439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
          <p:cNvSpPr txBox="1">
            <a:spLocks noChangeArrowheads="1"/>
          </p:cNvSpPr>
          <p:nvPr/>
        </p:nvSpPr>
        <p:spPr bwMode="auto">
          <a:xfrm>
            <a:off x="10515600" y="6555559"/>
            <a:ext cx="1655922" cy="300082"/>
          </a:xfrm>
          <a:prstGeom prst="rect">
            <a:avLst/>
          </a:prstGeom>
          <a:solidFill>
            <a:schemeClr val="bg2">
              <a:alpha val="10000"/>
            </a:schemeClr>
          </a:solidFill>
          <a:ln w="9525">
            <a:noFill/>
            <a:miter lim="800000"/>
            <a:headEnd/>
            <a:tailEnd/>
          </a:ln>
        </p:spPr>
        <p:txBody>
          <a:bodyPr wrap="square">
            <a:spAutoFit/>
          </a:bodyPr>
          <a:lstStyle>
            <a:defPPr>
              <a:defRPr lang="en-US"/>
            </a:defPPr>
            <a:lvl1pPr algn="r">
              <a:spcBef>
                <a:spcPct val="50000"/>
              </a:spcBef>
              <a:defRPr sz="1350" b="0" i="0">
                <a:solidFill>
                  <a:schemeClr val="accent4">
                    <a:lumMod val="75000"/>
                    <a:lumOff val="25000"/>
                  </a:schemeClr>
                </a:solidFill>
                <a:latin typeface="+mn-lt"/>
                <a:cs typeface="Times New Roman" panose="02020603050405020304" pitchFamily="18" charset="0"/>
              </a:defRPr>
            </a:lvl1pPr>
            <a:lvl2pPr>
              <a:defRPr i="1"/>
            </a:lvl2pPr>
            <a:lvl3pPr>
              <a:defRPr i="1"/>
            </a:lvl3pPr>
            <a:lvl4pPr>
              <a:defRPr i="1"/>
            </a:lvl4pPr>
            <a:lvl5pPr>
              <a:defRPr i="1"/>
            </a:lvl5pPr>
            <a:lvl6pPr>
              <a:defRPr i="1"/>
            </a:lvl6pPr>
            <a:lvl7pPr>
              <a:defRPr i="1"/>
            </a:lvl7pPr>
            <a:lvl8pPr>
              <a:defRPr i="1"/>
            </a:lvl8pPr>
            <a:lvl9pPr>
              <a:defRPr i="1"/>
            </a:lvl9pPr>
          </a:lstStyle>
          <a:p>
            <a:r>
              <a:rPr lang="en-US" dirty="0"/>
              <a:t>NYT, Nov 22, 2007 </a:t>
            </a:r>
          </a:p>
        </p:txBody>
      </p:sp>
    </p:spTree>
    <p:extLst>
      <p:ext uri="{BB962C8B-B14F-4D97-AF65-F5344CB8AC3E}">
        <p14:creationId xmlns:p14="http://schemas.microsoft.com/office/powerpoint/2010/main" val="797119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Google Shape;260;p24">
            <a:extLst>
              <a:ext uri="{FF2B5EF4-FFF2-40B4-BE49-F238E27FC236}">
                <a16:creationId xmlns:a16="http://schemas.microsoft.com/office/drawing/2014/main" id="{30C56873-ECFD-49BD-88C3-13B9A66ADECB}"/>
              </a:ext>
            </a:extLst>
          </p:cNvPr>
          <p:cNvSpPr txBox="1">
            <a:spLocks noChangeArrowheads="1"/>
          </p:cNvSpPr>
          <p:nvPr/>
        </p:nvSpPr>
        <p:spPr bwMode="auto">
          <a:xfrm>
            <a:off x="56457" y="145242"/>
            <a:ext cx="11736398" cy="7143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90475" tIns="44450" rIns="90475" bIns="4445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99"/>
              </a:buClr>
              <a:buSzPts val="4100"/>
              <a:buFont typeface="Times New Roman" panose="02020603050405020304" pitchFamily="18" charset="0"/>
              <a:buNone/>
            </a:pPr>
            <a:r>
              <a:rPr lang="en-US" altLang="en-US" sz="3200"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Oligopoly Prisoner’s Dilemma: “Optimal” Strategy in One-Shot Game</a:t>
            </a:r>
            <a:endParaRPr lang="en-US" altLang="en-US" sz="1050" dirty="0">
              <a:solidFill>
                <a:schemeClr val="tx1"/>
              </a:solidFill>
            </a:endParaRPr>
          </a:p>
        </p:txBody>
      </p:sp>
      <p:sp>
        <p:nvSpPr>
          <p:cNvPr id="39" name="Google Shape;293;p24">
            <a:extLst>
              <a:ext uri="{FF2B5EF4-FFF2-40B4-BE49-F238E27FC236}">
                <a16:creationId xmlns:a16="http://schemas.microsoft.com/office/drawing/2014/main" id="{02D3A890-1CB9-43FF-8F05-10273ABD9BB3}"/>
              </a:ext>
            </a:extLst>
          </p:cNvPr>
          <p:cNvSpPr>
            <a:spLocks noChangeArrowheads="1"/>
          </p:cNvSpPr>
          <p:nvPr/>
        </p:nvSpPr>
        <p:spPr bwMode="auto">
          <a:xfrm>
            <a:off x="4023687" y="4788955"/>
            <a:ext cx="1143000" cy="838200"/>
          </a:xfrm>
          <a:prstGeom prst="ellipse">
            <a:avLst/>
          </a:prstGeom>
          <a:noFill/>
          <a:ln w="762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40" name="Google Shape;292;p24">
            <a:extLst>
              <a:ext uri="{FF2B5EF4-FFF2-40B4-BE49-F238E27FC236}">
                <a16:creationId xmlns:a16="http://schemas.microsoft.com/office/drawing/2014/main" id="{CB539756-776E-41CD-BB59-95FB60258CCD}"/>
              </a:ext>
            </a:extLst>
          </p:cNvPr>
          <p:cNvSpPr>
            <a:spLocks noChangeArrowheads="1"/>
          </p:cNvSpPr>
          <p:nvPr/>
        </p:nvSpPr>
        <p:spPr bwMode="auto">
          <a:xfrm>
            <a:off x="6045074" y="4738379"/>
            <a:ext cx="1143000" cy="838200"/>
          </a:xfrm>
          <a:prstGeom prst="ellipse">
            <a:avLst/>
          </a:prstGeom>
          <a:noFill/>
          <a:ln w="762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44" name="Google Shape;261;p24">
            <a:extLst>
              <a:ext uri="{FF2B5EF4-FFF2-40B4-BE49-F238E27FC236}">
                <a16:creationId xmlns:a16="http://schemas.microsoft.com/office/drawing/2014/main" id="{3C9BF618-37A3-454A-95A8-447B7437BF94}"/>
              </a:ext>
            </a:extLst>
          </p:cNvPr>
          <p:cNvSpPr txBox="1">
            <a:spLocks noChangeArrowheads="1"/>
          </p:cNvSpPr>
          <p:nvPr/>
        </p:nvSpPr>
        <p:spPr bwMode="auto">
          <a:xfrm>
            <a:off x="3546577" y="1018323"/>
            <a:ext cx="5841971" cy="1353535"/>
          </a:xfrm>
          <a:prstGeom prst="rect">
            <a:avLst/>
          </a:prstGeom>
          <a:noFill/>
          <a:ln w="3810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90000"/>
              </a:lnSpc>
              <a:buSzPts val="3200"/>
            </a:pPr>
            <a:r>
              <a:rPr lang="en-US" altLang="en-US" sz="2400" u="sng"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In a one-shot game</a:t>
            </a:r>
            <a:r>
              <a:rPr lang="en-US" altLang="en-US" sz="2400"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a:t>
            </a:r>
          </a:p>
          <a:p>
            <a:pPr>
              <a:lnSpc>
                <a:spcPct val="90000"/>
              </a:lnSpc>
              <a:buSzPts val="3200"/>
            </a:pPr>
            <a:r>
              <a:rPr lang="en-US" altLang="en-US" sz="2400"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Temptation (170) Dominates Win-Win (100) </a:t>
            </a:r>
          </a:p>
          <a:p>
            <a:pPr>
              <a:lnSpc>
                <a:spcPct val="90000"/>
              </a:lnSpc>
              <a:buSzPts val="3200"/>
            </a:pPr>
            <a:r>
              <a:rPr lang="en-US" altLang="en-US" sz="2400"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Lose/Lose (50) Dominates Sucker (20)</a:t>
            </a:r>
          </a:p>
          <a:p>
            <a:pPr>
              <a:lnSpc>
                <a:spcPct val="90000"/>
              </a:lnSpc>
              <a:buSzPts val="3200"/>
            </a:pPr>
            <a:br>
              <a:rPr lang="en-US" altLang="en-US" sz="2400" b="1" i="1"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br>
            <a:endParaRPr lang="en-US" altLang="en-US" sz="2400" b="1" i="1"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endParaRPr>
          </a:p>
          <a:p>
            <a:pPr>
              <a:lnSpc>
                <a:spcPct val="90000"/>
              </a:lnSpc>
              <a:buSzPts val="3200"/>
            </a:pPr>
            <a:endParaRPr lang="en-US" altLang="en-US" sz="1100" b="1" dirty="0">
              <a:solidFill>
                <a:srgbClr val="C00000"/>
              </a:solidFill>
            </a:endParaRPr>
          </a:p>
        </p:txBody>
      </p:sp>
      <p:grpSp>
        <p:nvGrpSpPr>
          <p:cNvPr id="48" name="Group 47">
            <a:extLst>
              <a:ext uri="{FF2B5EF4-FFF2-40B4-BE49-F238E27FC236}">
                <a16:creationId xmlns:a16="http://schemas.microsoft.com/office/drawing/2014/main" id="{5DEF9AA1-424B-4B99-ABB6-B2BC5D4D6BAB}"/>
              </a:ext>
            </a:extLst>
          </p:cNvPr>
          <p:cNvGrpSpPr/>
          <p:nvPr/>
        </p:nvGrpSpPr>
        <p:grpSpPr>
          <a:xfrm>
            <a:off x="46907" y="2316217"/>
            <a:ext cx="11623970" cy="4243067"/>
            <a:chOff x="468165" y="1836659"/>
            <a:chExt cx="11623970" cy="4243067"/>
          </a:xfrm>
        </p:grpSpPr>
        <p:grpSp>
          <p:nvGrpSpPr>
            <p:cNvPr id="49" name="Group 48">
              <a:extLst>
                <a:ext uri="{FF2B5EF4-FFF2-40B4-BE49-F238E27FC236}">
                  <a16:creationId xmlns:a16="http://schemas.microsoft.com/office/drawing/2014/main" id="{6DC0C0D9-D99C-40AF-9741-663FC593B465}"/>
                </a:ext>
              </a:extLst>
            </p:cNvPr>
            <p:cNvGrpSpPr/>
            <p:nvPr/>
          </p:nvGrpSpPr>
          <p:grpSpPr>
            <a:xfrm>
              <a:off x="468165" y="1836659"/>
              <a:ext cx="11623970" cy="4243067"/>
              <a:chOff x="297418" y="1739693"/>
              <a:chExt cx="11623970" cy="4243067"/>
            </a:xfrm>
          </p:grpSpPr>
          <p:sp>
            <p:nvSpPr>
              <p:cNvPr id="69" name="Google Shape;277;p24">
                <a:extLst>
                  <a:ext uri="{FF2B5EF4-FFF2-40B4-BE49-F238E27FC236}">
                    <a16:creationId xmlns:a16="http://schemas.microsoft.com/office/drawing/2014/main" id="{0BE5FFB0-C311-4FDD-BB48-85EEAECBFF8F}"/>
                  </a:ext>
                </a:extLst>
              </p:cNvPr>
              <p:cNvSpPr txBox="1">
                <a:spLocks noChangeArrowheads="1"/>
              </p:cNvSpPr>
              <p:nvPr/>
            </p:nvSpPr>
            <p:spPr bwMode="auto">
              <a:xfrm>
                <a:off x="5200938" y="2097882"/>
                <a:ext cx="2686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3600"/>
                  <a:buFont typeface="Times New Roman" panose="02020603050405020304" pitchFamily="18" charset="0"/>
                  <a:buNone/>
                </a:pP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Firm 2</a:t>
                </a:r>
                <a:endParaRPr lang="en-US" altLang="en-US" dirty="0"/>
              </a:p>
            </p:txBody>
          </p:sp>
          <p:sp>
            <p:nvSpPr>
              <p:cNvPr id="70" name="Google Shape;278;p24">
                <a:extLst>
                  <a:ext uri="{FF2B5EF4-FFF2-40B4-BE49-F238E27FC236}">
                    <a16:creationId xmlns:a16="http://schemas.microsoft.com/office/drawing/2014/main" id="{08ADA25E-25F2-4321-A17D-F0D30E46A343}"/>
                  </a:ext>
                </a:extLst>
              </p:cNvPr>
              <p:cNvSpPr txBox="1">
                <a:spLocks noChangeArrowheads="1"/>
              </p:cNvSpPr>
              <p:nvPr/>
            </p:nvSpPr>
            <p:spPr bwMode="auto">
              <a:xfrm rot="16200000">
                <a:off x="2178050" y="3751263"/>
                <a:ext cx="1600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Firm 1</a:t>
                </a:r>
                <a:endParaRPr lang="en-US" altLang="en-US"/>
              </a:p>
            </p:txBody>
          </p:sp>
          <p:sp>
            <p:nvSpPr>
              <p:cNvPr id="71" name="Google Shape;280;p24">
                <a:extLst>
                  <a:ext uri="{FF2B5EF4-FFF2-40B4-BE49-F238E27FC236}">
                    <a16:creationId xmlns:a16="http://schemas.microsoft.com/office/drawing/2014/main" id="{6D2E8392-2A14-48B0-B7F3-C6F976568775}"/>
                  </a:ext>
                </a:extLst>
              </p:cNvPr>
              <p:cNvSpPr txBox="1">
                <a:spLocks noChangeArrowheads="1"/>
              </p:cNvSpPr>
              <p:nvPr/>
            </p:nvSpPr>
            <p:spPr bwMode="auto">
              <a:xfrm>
                <a:off x="4953000" y="2590801"/>
                <a:ext cx="10858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990000"/>
                  </a:buClr>
                  <a:buSzPts val="2800"/>
                  <a:buFont typeface="Times New Roman" panose="02020603050405020304" pitchFamily="18" charset="0"/>
                  <a:buNone/>
                </a:pPr>
                <a:r>
                  <a:rPr lang="en-US" altLang="en-US" sz="28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dirty="0"/>
              </a:p>
            </p:txBody>
          </p:sp>
          <p:sp>
            <p:nvSpPr>
              <p:cNvPr id="72" name="Google Shape;281;p24">
                <a:extLst>
                  <a:ext uri="{FF2B5EF4-FFF2-40B4-BE49-F238E27FC236}">
                    <a16:creationId xmlns:a16="http://schemas.microsoft.com/office/drawing/2014/main" id="{92236F2F-7740-4A52-8DFD-3D9DFAEE3782}"/>
                  </a:ext>
                </a:extLst>
              </p:cNvPr>
              <p:cNvSpPr txBox="1">
                <a:spLocks noChangeArrowheads="1"/>
              </p:cNvSpPr>
              <p:nvPr/>
            </p:nvSpPr>
            <p:spPr bwMode="auto">
              <a:xfrm>
                <a:off x="6700838" y="2590801"/>
                <a:ext cx="1447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2800"/>
                  <a:buFont typeface="Times New Roman" panose="02020603050405020304" pitchFamily="18" charset="0"/>
                  <a:buNone/>
                </a:pPr>
                <a:r>
                  <a:rPr lang="en-US" altLang="en-US" sz="2800" b="1">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a:p>
            </p:txBody>
          </p:sp>
          <p:sp>
            <p:nvSpPr>
              <p:cNvPr id="73" name="Google Shape;282;p24">
                <a:extLst>
                  <a:ext uri="{FF2B5EF4-FFF2-40B4-BE49-F238E27FC236}">
                    <a16:creationId xmlns:a16="http://schemas.microsoft.com/office/drawing/2014/main" id="{74A07B6A-9B88-4DBE-A810-48CB0949A61D}"/>
                  </a:ext>
                </a:extLst>
              </p:cNvPr>
              <p:cNvSpPr txBox="1">
                <a:spLocks noChangeArrowheads="1"/>
              </p:cNvSpPr>
              <p:nvPr/>
            </p:nvSpPr>
            <p:spPr bwMode="auto">
              <a:xfrm>
                <a:off x="3259138" y="3335338"/>
                <a:ext cx="10096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99"/>
                  </a:buClr>
                  <a:buSzPts val="2800"/>
                  <a:buFont typeface="Times New Roman" panose="02020603050405020304" pitchFamily="18" charset="0"/>
                  <a:buNone/>
                </a:pPr>
                <a:r>
                  <a:rPr lang="en-US" altLang="en-US" sz="2800" b="1">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a:p>
            </p:txBody>
          </p:sp>
          <p:sp>
            <p:nvSpPr>
              <p:cNvPr id="74" name="Google Shape;283;p24">
                <a:extLst>
                  <a:ext uri="{FF2B5EF4-FFF2-40B4-BE49-F238E27FC236}">
                    <a16:creationId xmlns:a16="http://schemas.microsoft.com/office/drawing/2014/main" id="{AA73F0CE-1512-4670-A194-329514EA35AD}"/>
                  </a:ext>
                </a:extLst>
              </p:cNvPr>
              <p:cNvSpPr txBox="1">
                <a:spLocks noChangeArrowheads="1"/>
              </p:cNvSpPr>
              <p:nvPr/>
            </p:nvSpPr>
            <p:spPr bwMode="auto">
              <a:xfrm>
                <a:off x="3040063" y="4259263"/>
                <a:ext cx="1447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2800"/>
                  <a:buFont typeface="Times New Roman" panose="02020603050405020304" pitchFamily="18" charset="0"/>
                  <a:buNone/>
                </a:pPr>
                <a:r>
                  <a:rPr lang="en-US" altLang="en-US" sz="2800" b="1">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a:p>
            </p:txBody>
          </p:sp>
          <p:sp>
            <p:nvSpPr>
              <p:cNvPr id="75" name="Google Shape;285;p24">
                <a:extLst>
                  <a:ext uri="{FF2B5EF4-FFF2-40B4-BE49-F238E27FC236}">
                    <a16:creationId xmlns:a16="http://schemas.microsoft.com/office/drawing/2014/main" id="{1D919A74-BC6F-428D-8A31-FE688F7F3C7B}"/>
                  </a:ext>
                </a:extLst>
              </p:cNvPr>
              <p:cNvSpPr txBox="1">
                <a:spLocks noChangeArrowheads="1"/>
              </p:cNvSpPr>
              <p:nvPr/>
            </p:nvSpPr>
            <p:spPr bwMode="auto">
              <a:xfrm>
                <a:off x="9181707" y="1777207"/>
                <a:ext cx="2052034"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“Sucker”</a:t>
                </a:r>
                <a:endParaRPr lang="en-US" altLang="en-US" sz="1100" dirty="0"/>
              </a:p>
            </p:txBody>
          </p:sp>
          <p:cxnSp>
            <p:nvCxnSpPr>
              <p:cNvPr id="76" name="Straight Arrow Connector 75">
                <a:extLst>
                  <a:ext uri="{FF2B5EF4-FFF2-40B4-BE49-F238E27FC236}">
                    <a16:creationId xmlns:a16="http://schemas.microsoft.com/office/drawing/2014/main" id="{5EBBD75C-2D3C-4A2F-806A-F580070C6FB6}"/>
                  </a:ext>
                </a:extLst>
              </p:cNvPr>
              <p:cNvCxnSpPr>
                <a:cxnSpLocks/>
              </p:cNvCxnSpPr>
              <p:nvPr/>
            </p:nvCxnSpPr>
            <p:spPr>
              <a:xfrm flipH="1">
                <a:off x="8121650" y="2244939"/>
                <a:ext cx="1409496" cy="105039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77" name="Google Shape;285;p24">
                <a:extLst>
                  <a:ext uri="{FF2B5EF4-FFF2-40B4-BE49-F238E27FC236}">
                    <a16:creationId xmlns:a16="http://schemas.microsoft.com/office/drawing/2014/main" id="{DA6004B7-7A2B-42F5-9972-D0641D1F7A80}"/>
                  </a:ext>
                </a:extLst>
              </p:cNvPr>
              <p:cNvSpPr txBox="1">
                <a:spLocks noChangeArrowheads="1"/>
              </p:cNvSpPr>
              <p:nvPr/>
            </p:nvSpPr>
            <p:spPr bwMode="auto">
              <a:xfrm>
                <a:off x="9531146" y="5024945"/>
                <a:ext cx="239024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“Lose/Lose”</a:t>
                </a:r>
              </a:p>
              <a:p>
                <a:pPr algn="ctr" eaLnBrk="1" hangingPunct="1">
                  <a:buClr>
                    <a:srgbClr val="000099"/>
                  </a:buClr>
                  <a:buSzPts val="36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Equilibrium</a:t>
                </a:r>
                <a:endParaRPr lang="en-US" altLang="en-US" sz="1100" dirty="0"/>
              </a:p>
            </p:txBody>
          </p:sp>
          <p:cxnSp>
            <p:nvCxnSpPr>
              <p:cNvPr id="78" name="Straight Arrow Connector 77">
                <a:extLst>
                  <a:ext uri="{FF2B5EF4-FFF2-40B4-BE49-F238E27FC236}">
                    <a16:creationId xmlns:a16="http://schemas.microsoft.com/office/drawing/2014/main" id="{B5C93B17-2AD3-4D3B-8F27-D3B0E23DC8D2}"/>
                  </a:ext>
                </a:extLst>
              </p:cNvPr>
              <p:cNvCxnSpPr>
                <a:cxnSpLocks/>
                <a:stCxn id="77" idx="1"/>
              </p:cNvCxnSpPr>
              <p:nvPr/>
            </p:nvCxnSpPr>
            <p:spPr>
              <a:xfrm flipH="1" flipV="1">
                <a:off x="7928998" y="4927552"/>
                <a:ext cx="1602148" cy="418068"/>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79" name="Google Shape;285;p24">
                <a:extLst>
                  <a:ext uri="{FF2B5EF4-FFF2-40B4-BE49-F238E27FC236}">
                    <a16:creationId xmlns:a16="http://schemas.microsoft.com/office/drawing/2014/main" id="{C38DCA31-1A49-4615-8995-C85C4AD7831F}"/>
                  </a:ext>
                </a:extLst>
              </p:cNvPr>
              <p:cNvSpPr txBox="1">
                <a:spLocks noChangeArrowheads="1"/>
              </p:cNvSpPr>
              <p:nvPr/>
            </p:nvSpPr>
            <p:spPr bwMode="auto">
              <a:xfrm>
                <a:off x="618197" y="1739693"/>
                <a:ext cx="2730304"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“Win/Win”</a:t>
                </a:r>
                <a:endParaRPr lang="en-US" altLang="en-US" sz="1100" dirty="0"/>
              </a:p>
            </p:txBody>
          </p:sp>
          <p:cxnSp>
            <p:nvCxnSpPr>
              <p:cNvPr id="80" name="Straight Arrow Connector 79">
                <a:extLst>
                  <a:ext uri="{FF2B5EF4-FFF2-40B4-BE49-F238E27FC236}">
                    <a16:creationId xmlns:a16="http://schemas.microsoft.com/office/drawing/2014/main" id="{334D5452-CEDF-40EA-BB58-705D91A4C5CC}"/>
                  </a:ext>
                </a:extLst>
              </p:cNvPr>
              <p:cNvCxnSpPr>
                <a:cxnSpLocks/>
              </p:cNvCxnSpPr>
              <p:nvPr/>
            </p:nvCxnSpPr>
            <p:spPr>
              <a:xfrm>
                <a:off x="2450969" y="2369652"/>
                <a:ext cx="2010643" cy="79978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81" name="Google Shape;285;p24">
                <a:extLst>
                  <a:ext uri="{FF2B5EF4-FFF2-40B4-BE49-F238E27FC236}">
                    <a16:creationId xmlns:a16="http://schemas.microsoft.com/office/drawing/2014/main" id="{0E51964A-5893-4916-8CD2-678440E3E1DC}"/>
                  </a:ext>
                </a:extLst>
              </p:cNvPr>
              <p:cNvSpPr txBox="1">
                <a:spLocks noChangeArrowheads="1"/>
              </p:cNvSpPr>
              <p:nvPr/>
            </p:nvSpPr>
            <p:spPr bwMode="auto">
              <a:xfrm>
                <a:off x="297418" y="5341410"/>
                <a:ext cx="3095634"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“Temptation”</a:t>
                </a:r>
                <a:endParaRPr lang="en-US" altLang="en-US" sz="1100" dirty="0"/>
              </a:p>
            </p:txBody>
          </p:sp>
          <p:cxnSp>
            <p:nvCxnSpPr>
              <p:cNvPr id="82" name="Straight Arrow Connector 81">
                <a:extLst>
                  <a:ext uri="{FF2B5EF4-FFF2-40B4-BE49-F238E27FC236}">
                    <a16:creationId xmlns:a16="http://schemas.microsoft.com/office/drawing/2014/main" id="{F1659C5A-8F36-4DDB-B5A0-D7B153149B16}"/>
                  </a:ext>
                </a:extLst>
              </p:cNvPr>
              <p:cNvCxnSpPr>
                <a:cxnSpLocks/>
                <a:stCxn id="81" idx="3"/>
              </p:cNvCxnSpPr>
              <p:nvPr/>
            </p:nvCxnSpPr>
            <p:spPr>
              <a:xfrm flipV="1">
                <a:off x="3393052" y="4963717"/>
                <a:ext cx="1068560" cy="698368"/>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nvGrpSpPr>
              <p:cNvPr id="83" name="Google Shape;263;p24">
                <a:extLst>
                  <a:ext uri="{FF2B5EF4-FFF2-40B4-BE49-F238E27FC236}">
                    <a16:creationId xmlns:a16="http://schemas.microsoft.com/office/drawing/2014/main" id="{754B8224-3A08-44FC-8106-F1DDCB24FD9D}"/>
                  </a:ext>
                </a:extLst>
              </p:cNvPr>
              <p:cNvGrpSpPr>
                <a:grpSpLocks/>
              </p:cNvGrpSpPr>
              <p:nvPr/>
            </p:nvGrpSpPr>
            <p:grpSpPr bwMode="auto">
              <a:xfrm>
                <a:off x="4173911" y="3016298"/>
                <a:ext cx="4342654" cy="2098277"/>
                <a:chOff x="0" y="0"/>
                <a:chExt cx="5829300" cy="3746500"/>
              </a:xfrm>
            </p:grpSpPr>
            <p:grpSp>
              <p:nvGrpSpPr>
                <p:cNvPr id="84" name="Google Shape;264;p24">
                  <a:extLst>
                    <a:ext uri="{FF2B5EF4-FFF2-40B4-BE49-F238E27FC236}">
                      <a16:creationId xmlns:a16="http://schemas.microsoft.com/office/drawing/2014/main" id="{34EC6AA6-774F-4E15-8AC5-8B56C117E585}"/>
                    </a:ext>
                  </a:extLst>
                </p:cNvPr>
                <p:cNvGrpSpPr>
                  <a:grpSpLocks/>
                </p:cNvGrpSpPr>
                <p:nvPr/>
              </p:nvGrpSpPr>
              <p:grpSpPr bwMode="auto">
                <a:xfrm>
                  <a:off x="0" y="0"/>
                  <a:ext cx="2914650" cy="1873250"/>
                  <a:chOff x="0" y="0"/>
                  <a:chExt cx="2914650" cy="1873250"/>
                </a:xfrm>
              </p:grpSpPr>
              <p:sp>
                <p:nvSpPr>
                  <p:cNvPr id="94" name="Google Shape;265;p24">
                    <a:extLst>
                      <a:ext uri="{FF2B5EF4-FFF2-40B4-BE49-F238E27FC236}">
                        <a16:creationId xmlns:a16="http://schemas.microsoft.com/office/drawing/2014/main" id="{E47D5B5C-AA31-4F10-AF5A-EB9AB8C89510}"/>
                      </a:ext>
                    </a:extLst>
                  </p:cNvPr>
                  <p:cNvSpPr txBox="1">
                    <a:spLocks noChangeArrowheads="1"/>
                  </p:cNvSpPr>
                  <p:nvPr/>
                </p:nvSpPr>
                <p:spPr bwMode="auto">
                  <a:xfrm>
                    <a:off x="68262" y="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95" name="Google Shape;266;p24">
                    <a:extLst>
                      <a:ext uri="{FF2B5EF4-FFF2-40B4-BE49-F238E27FC236}">
                        <a16:creationId xmlns:a16="http://schemas.microsoft.com/office/drawing/2014/main" id="{E9D77335-24AC-4C3C-B9CB-9DD764A6C8E0}"/>
                      </a:ext>
                    </a:extLst>
                  </p:cNvPr>
                  <p:cNvSpPr txBox="1">
                    <a:spLocks noChangeArrowheads="1"/>
                  </p:cNvSpPr>
                  <p:nvPr/>
                </p:nvSpPr>
                <p:spPr bwMode="auto">
                  <a:xfrm>
                    <a:off x="0" y="0"/>
                    <a:ext cx="2914650" cy="1873250"/>
                  </a:xfrm>
                  <a:prstGeom prst="rect">
                    <a:avLst/>
                  </a:prstGeom>
                  <a:noFill/>
                  <a:ln w="381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85" name="Google Shape;267;p24">
                  <a:extLst>
                    <a:ext uri="{FF2B5EF4-FFF2-40B4-BE49-F238E27FC236}">
                      <a16:creationId xmlns:a16="http://schemas.microsoft.com/office/drawing/2014/main" id="{708F12EB-4A8A-4127-8805-844F29D55729}"/>
                    </a:ext>
                  </a:extLst>
                </p:cNvPr>
                <p:cNvGrpSpPr>
                  <a:grpSpLocks/>
                </p:cNvGrpSpPr>
                <p:nvPr/>
              </p:nvGrpSpPr>
              <p:grpSpPr bwMode="auto">
                <a:xfrm>
                  <a:off x="2914650" y="0"/>
                  <a:ext cx="2914650" cy="1873250"/>
                  <a:chOff x="2914650" y="0"/>
                  <a:chExt cx="2914650" cy="1873250"/>
                </a:xfrm>
              </p:grpSpPr>
              <p:sp>
                <p:nvSpPr>
                  <p:cNvPr id="92" name="Google Shape;268;p24">
                    <a:extLst>
                      <a:ext uri="{FF2B5EF4-FFF2-40B4-BE49-F238E27FC236}">
                        <a16:creationId xmlns:a16="http://schemas.microsoft.com/office/drawing/2014/main" id="{218AFDE9-0683-4FC7-AF53-94BBA6449E20}"/>
                      </a:ext>
                    </a:extLst>
                  </p:cNvPr>
                  <p:cNvSpPr txBox="1">
                    <a:spLocks noChangeArrowheads="1"/>
                  </p:cNvSpPr>
                  <p:nvPr/>
                </p:nvSpPr>
                <p:spPr bwMode="auto">
                  <a:xfrm>
                    <a:off x="2982912" y="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3600"/>
                      <a:buFont typeface="Times New Roman" panose="02020603050405020304" pitchFamily="18" charset="0"/>
                      <a:buNone/>
                    </a:pPr>
                    <a:r>
                      <a:rPr lang="en-US" altLang="en-US" sz="3600" b="1">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3600" b="1">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93" name="Google Shape;269;p24">
                    <a:extLst>
                      <a:ext uri="{FF2B5EF4-FFF2-40B4-BE49-F238E27FC236}">
                        <a16:creationId xmlns:a16="http://schemas.microsoft.com/office/drawing/2014/main" id="{1534D448-FB2F-4061-93BF-0463CDE74375}"/>
                      </a:ext>
                    </a:extLst>
                  </p:cNvPr>
                  <p:cNvSpPr txBox="1">
                    <a:spLocks noChangeArrowheads="1"/>
                  </p:cNvSpPr>
                  <p:nvPr/>
                </p:nvSpPr>
                <p:spPr bwMode="auto">
                  <a:xfrm>
                    <a:off x="2914650" y="0"/>
                    <a:ext cx="2914650" cy="1873250"/>
                  </a:xfrm>
                  <a:prstGeom prst="rect">
                    <a:avLst/>
                  </a:prstGeom>
                  <a:noFill/>
                  <a:ln w="381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86" name="Google Shape;270;p24">
                  <a:extLst>
                    <a:ext uri="{FF2B5EF4-FFF2-40B4-BE49-F238E27FC236}">
                      <a16:creationId xmlns:a16="http://schemas.microsoft.com/office/drawing/2014/main" id="{FA18232A-D8CA-4C0D-97BB-64A14E92A57B}"/>
                    </a:ext>
                  </a:extLst>
                </p:cNvPr>
                <p:cNvGrpSpPr>
                  <a:grpSpLocks/>
                </p:cNvGrpSpPr>
                <p:nvPr/>
              </p:nvGrpSpPr>
              <p:grpSpPr bwMode="auto">
                <a:xfrm>
                  <a:off x="0" y="1873250"/>
                  <a:ext cx="2914650" cy="1873250"/>
                  <a:chOff x="0" y="1873250"/>
                  <a:chExt cx="2914650" cy="1873250"/>
                </a:xfrm>
              </p:grpSpPr>
              <p:sp>
                <p:nvSpPr>
                  <p:cNvPr id="90" name="Google Shape;271;p24">
                    <a:extLst>
                      <a:ext uri="{FF2B5EF4-FFF2-40B4-BE49-F238E27FC236}">
                        <a16:creationId xmlns:a16="http://schemas.microsoft.com/office/drawing/2014/main" id="{94DB00DB-8683-485D-804F-4830550D8F43}"/>
                      </a:ext>
                    </a:extLst>
                  </p:cNvPr>
                  <p:cNvSpPr txBox="1">
                    <a:spLocks noChangeArrowheads="1"/>
                  </p:cNvSpPr>
                  <p:nvPr/>
                </p:nvSpPr>
                <p:spPr bwMode="auto">
                  <a:xfrm>
                    <a:off x="68262" y="187325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91" name="Google Shape;272;p24">
                    <a:extLst>
                      <a:ext uri="{FF2B5EF4-FFF2-40B4-BE49-F238E27FC236}">
                        <a16:creationId xmlns:a16="http://schemas.microsoft.com/office/drawing/2014/main" id="{206C9DF9-0594-4E9A-B4F7-4AAF0FB96F2F}"/>
                      </a:ext>
                    </a:extLst>
                  </p:cNvPr>
                  <p:cNvSpPr txBox="1">
                    <a:spLocks noChangeArrowheads="1"/>
                  </p:cNvSpPr>
                  <p:nvPr/>
                </p:nvSpPr>
                <p:spPr bwMode="auto">
                  <a:xfrm>
                    <a:off x="0" y="1873250"/>
                    <a:ext cx="2914650" cy="1873250"/>
                  </a:xfrm>
                  <a:prstGeom prst="rect">
                    <a:avLst/>
                  </a:prstGeom>
                  <a:noFill/>
                  <a:ln w="381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87" name="Google Shape;273;p24">
                  <a:extLst>
                    <a:ext uri="{FF2B5EF4-FFF2-40B4-BE49-F238E27FC236}">
                      <a16:creationId xmlns:a16="http://schemas.microsoft.com/office/drawing/2014/main" id="{946B5ACA-9582-4CD1-8473-E476585BF70C}"/>
                    </a:ext>
                  </a:extLst>
                </p:cNvPr>
                <p:cNvGrpSpPr>
                  <a:grpSpLocks/>
                </p:cNvGrpSpPr>
                <p:nvPr/>
              </p:nvGrpSpPr>
              <p:grpSpPr bwMode="auto">
                <a:xfrm>
                  <a:off x="2914650" y="1873250"/>
                  <a:ext cx="2914650" cy="1873250"/>
                  <a:chOff x="2914650" y="1873250"/>
                  <a:chExt cx="2914650" cy="1873250"/>
                </a:xfrm>
              </p:grpSpPr>
              <p:sp>
                <p:nvSpPr>
                  <p:cNvPr id="88" name="Google Shape;274;p24">
                    <a:extLst>
                      <a:ext uri="{FF2B5EF4-FFF2-40B4-BE49-F238E27FC236}">
                        <a16:creationId xmlns:a16="http://schemas.microsoft.com/office/drawing/2014/main" id="{04E337B0-255E-4E2F-8D97-3406A928A78C}"/>
                      </a:ext>
                    </a:extLst>
                  </p:cNvPr>
                  <p:cNvSpPr txBox="1">
                    <a:spLocks noChangeArrowheads="1"/>
                  </p:cNvSpPr>
                  <p:nvPr/>
                </p:nvSpPr>
                <p:spPr bwMode="auto">
                  <a:xfrm>
                    <a:off x="2982912" y="187325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400"/>
                      <a:buFont typeface="Times New Roman" panose="02020603050405020304" pitchFamily="18" charset="0"/>
                      <a:buNone/>
                    </a:pPr>
                    <a:r>
                      <a:rPr lang="en-US" altLang="en-US" sz="2400" b="1">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89" name="Google Shape;275;p24">
                    <a:extLst>
                      <a:ext uri="{FF2B5EF4-FFF2-40B4-BE49-F238E27FC236}">
                        <a16:creationId xmlns:a16="http://schemas.microsoft.com/office/drawing/2014/main" id="{9F026A73-2C5A-4110-AB89-3BE7BAC9DC46}"/>
                      </a:ext>
                    </a:extLst>
                  </p:cNvPr>
                  <p:cNvSpPr txBox="1">
                    <a:spLocks noChangeArrowheads="1"/>
                  </p:cNvSpPr>
                  <p:nvPr/>
                </p:nvSpPr>
                <p:spPr bwMode="auto">
                  <a:xfrm>
                    <a:off x="2914650" y="1873250"/>
                    <a:ext cx="2914650" cy="1873250"/>
                  </a:xfrm>
                  <a:prstGeom prst="rect">
                    <a:avLst/>
                  </a:prstGeom>
                  <a:noFill/>
                  <a:ln w="381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grpSp>
        <p:sp>
          <p:nvSpPr>
            <p:cNvPr id="50" name="Google Shape;279;p24">
              <a:extLst>
                <a:ext uri="{FF2B5EF4-FFF2-40B4-BE49-F238E27FC236}">
                  <a16:creationId xmlns:a16="http://schemas.microsoft.com/office/drawing/2014/main" id="{7F1EA94C-49C7-48B7-B4C7-10E2718E7956}"/>
                </a:ext>
              </a:extLst>
            </p:cNvPr>
            <p:cNvSpPr txBox="1">
              <a:spLocks noChangeArrowheads="1"/>
            </p:cNvSpPr>
            <p:nvPr/>
          </p:nvSpPr>
          <p:spPr bwMode="auto">
            <a:xfrm>
              <a:off x="4122420" y="3318828"/>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$100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$100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66" name="Google Shape;286;p24">
              <a:extLst>
                <a:ext uri="{FF2B5EF4-FFF2-40B4-BE49-F238E27FC236}">
                  <a16:creationId xmlns:a16="http://schemas.microsoft.com/office/drawing/2014/main" id="{1DDE38AF-4039-4575-814D-87B0BC21D9C0}"/>
                </a:ext>
              </a:extLst>
            </p:cNvPr>
            <p:cNvSpPr txBox="1">
              <a:spLocks noChangeArrowheads="1"/>
            </p:cNvSpPr>
            <p:nvPr/>
          </p:nvSpPr>
          <p:spPr bwMode="auto">
            <a:xfrm>
              <a:off x="4134485" y="4327843"/>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$170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$20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67" name="Google Shape;287;p24">
              <a:extLst>
                <a:ext uri="{FF2B5EF4-FFF2-40B4-BE49-F238E27FC236}">
                  <a16:creationId xmlns:a16="http://schemas.microsoft.com/office/drawing/2014/main" id="{B0A0203B-D730-44E6-9D83-D106171E3546}"/>
                </a:ext>
              </a:extLst>
            </p:cNvPr>
            <p:cNvSpPr txBox="1">
              <a:spLocks noChangeArrowheads="1"/>
            </p:cNvSpPr>
            <p:nvPr/>
          </p:nvSpPr>
          <p:spPr bwMode="auto">
            <a:xfrm>
              <a:off x="6193153" y="4323240"/>
              <a:ext cx="2590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$50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$50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68" name="Google Shape;285;p24">
              <a:extLst>
                <a:ext uri="{FF2B5EF4-FFF2-40B4-BE49-F238E27FC236}">
                  <a16:creationId xmlns:a16="http://schemas.microsoft.com/office/drawing/2014/main" id="{22A65526-3A87-4F31-A7DF-74AFD6A1566D}"/>
                </a:ext>
              </a:extLst>
            </p:cNvPr>
            <p:cNvSpPr txBox="1">
              <a:spLocks noChangeArrowheads="1"/>
            </p:cNvSpPr>
            <p:nvPr/>
          </p:nvSpPr>
          <p:spPr bwMode="auto">
            <a:xfrm>
              <a:off x="6269990" y="3318828"/>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$20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$170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grpSp>
      <p:cxnSp>
        <p:nvCxnSpPr>
          <p:cNvPr id="3" name="Straight Arrow Connector 2">
            <a:extLst>
              <a:ext uri="{FF2B5EF4-FFF2-40B4-BE49-F238E27FC236}">
                <a16:creationId xmlns:a16="http://schemas.microsoft.com/office/drawing/2014/main" id="{C1BB4D5B-BFCF-40A2-A040-1ED9DE2888F1}"/>
              </a:ext>
            </a:extLst>
          </p:cNvPr>
          <p:cNvCxnSpPr>
            <a:cxnSpLocks/>
          </p:cNvCxnSpPr>
          <p:nvPr/>
        </p:nvCxnSpPr>
        <p:spPr>
          <a:xfrm>
            <a:off x="4561367" y="4348716"/>
            <a:ext cx="0" cy="487071"/>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40E7FC57-5DD8-42F1-B158-36AADE7E7303}"/>
              </a:ext>
            </a:extLst>
          </p:cNvPr>
          <p:cNvCxnSpPr>
            <a:cxnSpLocks/>
          </p:cNvCxnSpPr>
          <p:nvPr/>
        </p:nvCxnSpPr>
        <p:spPr>
          <a:xfrm>
            <a:off x="6595729" y="4348716"/>
            <a:ext cx="0" cy="584791"/>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8790387"/>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BD945-46AF-4EF3-9211-8638967382A5}"/>
              </a:ext>
            </a:extLst>
          </p:cNvPr>
          <p:cNvSpPr>
            <a:spLocks noGrp="1"/>
          </p:cNvSpPr>
          <p:nvPr>
            <p:ph type="title"/>
          </p:nvPr>
        </p:nvSpPr>
        <p:spPr/>
        <p:txBody>
          <a:bodyPr>
            <a:normAutofit/>
          </a:bodyPr>
          <a:lstStyle/>
          <a:p>
            <a:r>
              <a:rPr lang="en-US" sz="3600" dirty="0"/>
              <a:t>Why Did Entry by Apple Lead to Higher Prices, Rather than Lower Prices?</a:t>
            </a:r>
          </a:p>
        </p:txBody>
      </p:sp>
      <p:sp>
        <p:nvSpPr>
          <p:cNvPr id="3" name="Text Placeholder 2">
            <a:extLst>
              <a:ext uri="{FF2B5EF4-FFF2-40B4-BE49-F238E27FC236}">
                <a16:creationId xmlns:a16="http://schemas.microsoft.com/office/drawing/2014/main" id="{D6AFAEE9-325F-4F32-8A9E-4D3D2C93C067}"/>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18837825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04828-C06F-44C8-AD19-BE5535A84591}"/>
              </a:ext>
            </a:extLst>
          </p:cNvPr>
          <p:cNvSpPr>
            <a:spLocks noGrp="1"/>
          </p:cNvSpPr>
          <p:nvPr>
            <p:ph type="title"/>
          </p:nvPr>
        </p:nvSpPr>
        <p:spPr/>
        <p:txBody>
          <a:bodyPr>
            <a:normAutofit/>
          </a:bodyPr>
          <a:lstStyle/>
          <a:p>
            <a:r>
              <a:rPr lang="en-US" sz="3200" i="1" dirty="0"/>
              <a:t>What Happened? </a:t>
            </a:r>
            <a:br>
              <a:rPr lang="en-US" sz="3200" dirty="0"/>
            </a:br>
            <a:r>
              <a:rPr lang="en-US" sz="3200" dirty="0"/>
              <a:t>Apple Orchestrated a Publisher Cartel </a:t>
            </a:r>
          </a:p>
        </p:txBody>
      </p:sp>
      <p:sp>
        <p:nvSpPr>
          <p:cNvPr id="3" name="Content Placeholder 2">
            <a:extLst>
              <a:ext uri="{FF2B5EF4-FFF2-40B4-BE49-F238E27FC236}">
                <a16:creationId xmlns:a16="http://schemas.microsoft.com/office/drawing/2014/main" id="{B81EB61E-9B8B-4A85-8B9D-3FC667DDF294}"/>
              </a:ext>
            </a:extLst>
          </p:cNvPr>
          <p:cNvSpPr>
            <a:spLocks noGrp="1"/>
          </p:cNvSpPr>
          <p:nvPr>
            <p:ph idx="1"/>
          </p:nvPr>
        </p:nvSpPr>
        <p:spPr/>
        <p:txBody>
          <a:bodyPr>
            <a:normAutofit fontScale="92500" lnSpcReduction="10000"/>
          </a:bodyPr>
          <a:lstStyle/>
          <a:p>
            <a:r>
              <a:rPr lang="en-US" dirty="0">
                <a:solidFill>
                  <a:srgbClr val="C00000"/>
                </a:solidFill>
              </a:rPr>
              <a:t>Publishers wanted to charge higher wholesale prices</a:t>
            </a:r>
          </a:p>
          <a:p>
            <a:pPr lvl="1"/>
            <a:r>
              <a:rPr lang="en-US" dirty="0"/>
              <a:t>Amazon Kindle eBook reader started small but grew</a:t>
            </a:r>
          </a:p>
          <a:p>
            <a:pPr lvl="1"/>
            <a:r>
              <a:rPr lang="en-US" dirty="0"/>
              <a:t>Amazon sold “best sellers” at or below the wholesale price; earned profit on Kindle and other books</a:t>
            </a:r>
          </a:p>
          <a:p>
            <a:pPr lvl="1"/>
            <a:r>
              <a:rPr lang="en-US" dirty="0"/>
              <a:t>Publishers were concerned these low </a:t>
            </a:r>
            <a:r>
              <a:rPr lang="en-US" dirty="0" err="1"/>
              <a:t>ebook</a:t>
            </a:r>
            <a:r>
              <a:rPr lang="en-US" dirty="0"/>
              <a:t> prices would place downward pricing pressure on hardcover books </a:t>
            </a:r>
          </a:p>
          <a:p>
            <a:r>
              <a:rPr lang="en-US" dirty="0">
                <a:solidFill>
                  <a:srgbClr val="C00000"/>
                </a:solidFill>
              </a:rPr>
              <a:t>Apple wanted an </a:t>
            </a:r>
            <a:r>
              <a:rPr lang="en-US" dirty="0" err="1">
                <a:solidFill>
                  <a:srgbClr val="C00000"/>
                </a:solidFill>
              </a:rPr>
              <a:t>ibookstore</a:t>
            </a:r>
            <a:r>
              <a:rPr lang="en-US" dirty="0">
                <a:solidFill>
                  <a:srgbClr val="C00000"/>
                </a:solidFill>
              </a:rPr>
              <a:t> for eBooks its new iPad </a:t>
            </a:r>
            <a:br>
              <a:rPr lang="en-US" dirty="0">
                <a:solidFill>
                  <a:srgbClr val="C00000"/>
                </a:solidFill>
              </a:rPr>
            </a:br>
            <a:r>
              <a:rPr lang="en-US" dirty="0">
                <a:solidFill>
                  <a:srgbClr val="C00000"/>
                </a:solidFill>
              </a:rPr>
              <a:t>that would not face a disadvantage from Amazon’s Kindle </a:t>
            </a:r>
          </a:p>
          <a:p>
            <a:pPr lvl="1"/>
            <a:r>
              <a:rPr lang="en-US" dirty="0"/>
              <a:t>Apple did not want to be undersold by Amazon </a:t>
            </a:r>
          </a:p>
          <a:p>
            <a:pPr lvl="1"/>
            <a:r>
              <a:rPr lang="en-US" dirty="0"/>
              <a:t>Apple earns a commission, so it does not care if prices are higher</a:t>
            </a:r>
          </a:p>
          <a:p>
            <a:r>
              <a:rPr lang="en-US" dirty="0">
                <a:solidFill>
                  <a:srgbClr val="C00000"/>
                </a:solidFill>
              </a:rPr>
              <a:t>Thus, there was “room for a deal!”</a:t>
            </a:r>
          </a:p>
          <a:p>
            <a:r>
              <a:rPr lang="en-US" i="1" dirty="0">
                <a:solidFill>
                  <a:schemeClr val="accent1"/>
                </a:solidFill>
              </a:rPr>
              <a:t>But how to offset Amazon’s buyer-side power? </a:t>
            </a:r>
          </a:p>
          <a:p>
            <a:pPr lvl="1"/>
            <a:endParaRPr lang="en-US" dirty="0"/>
          </a:p>
          <a:p>
            <a:pPr lvl="1"/>
            <a:endParaRPr lang="en-US" dirty="0"/>
          </a:p>
          <a:p>
            <a:pPr lvl="1"/>
            <a:endParaRPr lang="en-US" dirty="0"/>
          </a:p>
          <a:p>
            <a:endParaRPr lang="en-US" dirty="0"/>
          </a:p>
          <a:p>
            <a:endParaRPr lang="en-US" dirty="0"/>
          </a:p>
        </p:txBody>
      </p:sp>
    </p:spTree>
    <p:extLst>
      <p:ext uri="{BB962C8B-B14F-4D97-AF65-F5344CB8AC3E}">
        <p14:creationId xmlns:p14="http://schemas.microsoft.com/office/powerpoint/2010/main" val="47337114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86FE0-CFE4-4024-9303-1FA59CAE553F}"/>
              </a:ext>
            </a:extLst>
          </p:cNvPr>
          <p:cNvSpPr>
            <a:spLocks noGrp="1"/>
          </p:cNvSpPr>
          <p:nvPr>
            <p:ph type="title"/>
          </p:nvPr>
        </p:nvSpPr>
        <p:spPr/>
        <p:txBody>
          <a:bodyPr>
            <a:normAutofit/>
          </a:bodyPr>
          <a:lstStyle/>
          <a:p>
            <a:r>
              <a:rPr lang="en-US" sz="3200" dirty="0"/>
              <a:t>The Publishers’ Dilemma</a:t>
            </a:r>
          </a:p>
        </p:txBody>
      </p:sp>
      <p:sp>
        <p:nvSpPr>
          <p:cNvPr id="3" name="Content Placeholder 2">
            <a:extLst>
              <a:ext uri="{FF2B5EF4-FFF2-40B4-BE49-F238E27FC236}">
                <a16:creationId xmlns:a16="http://schemas.microsoft.com/office/drawing/2014/main" id="{80C40C57-CE1C-4814-AD2E-F92A81812EB3}"/>
              </a:ext>
            </a:extLst>
          </p:cNvPr>
          <p:cNvSpPr>
            <a:spLocks noGrp="1"/>
          </p:cNvSpPr>
          <p:nvPr>
            <p:ph idx="1"/>
          </p:nvPr>
        </p:nvSpPr>
        <p:spPr/>
        <p:txBody>
          <a:bodyPr>
            <a:normAutofit fontScale="92500" lnSpcReduction="10000"/>
          </a:bodyPr>
          <a:lstStyle/>
          <a:p>
            <a:r>
              <a:rPr lang="en-US" dirty="0"/>
              <a:t>All the publishers needed to act in concert</a:t>
            </a:r>
          </a:p>
          <a:p>
            <a:pPr lvl="1"/>
            <a:r>
              <a:rPr lang="en-US" i="1" dirty="0">
                <a:solidFill>
                  <a:srgbClr val="C00000"/>
                </a:solidFill>
              </a:rPr>
              <a:t>Answer</a:t>
            </a:r>
            <a:r>
              <a:rPr lang="en-US" dirty="0">
                <a:solidFill>
                  <a:srgbClr val="C00000"/>
                </a:solidFill>
              </a:rPr>
              <a:t>: Apple could be the “hub” of a hub-and-spoke conspiracy </a:t>
            </a:r>
          </a:p>
          <a:p>
            <a:r>
              <a:rPr lang="en-US" dirty="0"/>
              <a:t>Publishers need to prevent Amazon from selling below the wholesale price</a:t>
            </a:r>
          </a:p>
          <a:p>
            <a:pPr lvl="1"/>
            <a:r>
              <a:rPr lang="en-US" i="1" dirty="0">
                <a:solidFill>
                  <a:srgbClr val="C00000"/>
                </a:solidFill>
              </a:rPr>
              <a:t>Answer</a:t>
            </a:r>
            <a:r>
              <a:rPr lang="en-US" dirty="0">
                <a:solidFill>
                  <a:srgbClr val="C00000"/>
                </a:solidFill>
              </a:rPr>
              <a:t>: Publishers could set retail prices instead of wholesale prices (i.e., “resale price maintenance” or “agency pricing”)</a:t>
            </a:r>
          </a:p>
          <a:p>
            <a:r>
              <a:rPr lang="en-US" dirty="0"/>
              <a:t>Publishers need to commit to prevent Amazon from charging a lower wholesale price</a:t>
            </a:r>
          </a:p>
          <a:p>
            <a:pPr lvl="1"/>
            <a:r>
              <a:rPr lang="en-US" i="1" dirty="0">
                <a:solidFill>
                  <a:srgbClr val="C00000"/>
                </a:solidFill>
              </a:rPr>
              <a:t>Answer</a:t>
            </a:r>
            <a:r>
              <a:rPr lang="en-US" dirty="0">
                <a:solidFill>
                  <a:srgbClr val="C00000"/>
                </a:solidFill>
              </a:rPr>
              <a:t>: </a:t>
            </a:r>
            <a:r>
              <a:rPr lang="en-US" i="1" dirty="0">
                <a:solidFill>
                  <a:srgbClr val="C00000"/>
                </a:solidFill>
              </a:rPr>
              <a:t>Publishers could insert “Most Favored  Nations” clause into Apple and Amazon contracts, which would prevent Amazon from undercutting Apple </a:t>
            </a:r>
          </a:p>
          <a:p>
            <a:r>
              <a:rPr lang="en-US" dirty="0"/>
              <a:t>Publishers benefit from simplified pricing to maintain stability</a:t>
            </a:r>
          </a:p>
          <a:p>
            <a:pPr lvl="1"/>
            <a:r>
              <a:rPr lang="en-US" i="1" dirty="0">
                <a:solidFill>
                  <a:srgbClr val="C00000"/>
                </a:solidFill>
              </a:rPr>
              <a:t>Answer</a:t>
            </a:r>
            <a:r>
              <a:rPr lang="en-US" dirty="0">
                <a:solidFill>
                  <a:srgbClr val="C00000"/>
                </a:solidFill>
              </a:rPr>
              <a:t>: Apple suggest pricing tiers</a:t>
            </a:r>
            <a:br>
              <a:rPr lang="en-US" dirty="0"/>
            </a:br>
            <a:endParaRPr lang="en-US" dirty="0"/>
          </a:p>
          <a:p>
            <a:endParaRPr lang="en-US" dirty="0"/>
          </a:p>
        </p:txBody>
      </p:sp>
    </p:spTree>
    <p:extLst>
      <p:ext uri="{BB962C8B-B14F-4D97-AF65-F5344CB8AC3E}">
        <p14:creationId xmlns:p14="http://schemas.microsoft.com/office/powerpoint/2010/main" val="31026517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CC3D2-8AF4-444D-9BAD-FE9089BC733A}"/>
              </a:ext>
            </a:extLst>
          </p:cNvPr>
          <p:cNvSpPr>
            <a:spLocks noGrp="1"/>
          </p:cNvSpPr>
          <p:nvPr>
            <p:ph type="title"/>
          </p:nvPr>
        </p:nvSpPr>
        <p:spPr/>
        <p:txBody>
          <a:bodyPr>
            <a:normAutofit/>
          </a:bodyPr>
          <a:lstStyle/>
          <a:p>
            <a:r>
              <a:rPr lang="en-US" sz="3200" dirty="0"/>
              <a:t>“Agency” Pricing Model Suggested by Apple</a:t>
            </a:r>
          </a:p>
        </p:txBody>
      </p:sp>
      <p:sp>
        <p:nvSpPr>
          <p:cNvPr id="3" name="Content Placeholder 2">
            <a:extLst>
              <a:ext uri="{FF2B5EF4-FFF2-40B4-BE49-F238E27FC236}">
                <a16:creationId xmlns:a16="http://schemas.microsoft.com/office/drawing/2014/main" id="{23A8DBB2-2AD5-4E08-B954-62975861FE4B}"/>
              </a:ext>
            </a:extLst>
          </p:cNvPr>
          <p:cNvSpPr>
            <a:spLocks noGrp="1"/>
          </p:cNvSpPr>
          <p:nvPr>
            <p:ph idx="1"/>
          </p:nvPr>
        </p:nvSpPr>
        <p:spPr/>
        <p:txBody>
          <a:bodyPr>
            <a:normAutofit fontScale="85000" lnSpcReduction="20000"/>
          </a:bodyPr>
          <a:lstStyle/>
          <a:p>
            <a:r>
              <a:rPr lang="en-US" dirty="0"/>
              <a:t>Wholesale Pricing Model</a:t>
            </a:r>
          </a:p>
          <a:p>
            <a:pPr lvl="1"/>
            <a:r>
              <a:rPr lang="en-US" dirty="0"/>
              <a:t>Book publishers set wholesale prices and sell books to retailers</a:t>
            </a:r>
          </a:p>
          <a:p>
            <a:pPr lvl="1"/>
            <a:r>
              <a:rPr lang="en-US" dirty="0"/>
              <a:t>Retailers (Amazon and bricks &amp; mortar) unilaterally set retail prices</a:t>
            </a:r>
          </a:p>
          <a:p>
            <a:r>
              <a:rPr lang="en-US" dirty="0"/>
              <a:t>Agency Pricing Model</a:t>
            </a:r>
          </a:p>
          <a:p>
            <a:pPr lvl="1"/>
            <a:r>
              <a:rPr lang="en-US" dirty="0"/>
              <a:t>Wholesalers do not </a:t>
            </a:r>
            <a:r>
              <a:rPr lang="en-US" i="1" dirty="0"/>
              <a:t>sell </a:t>
            </a:r>
            <a:r>
              <a:rPr lang="en-US" dirty="0"/>
              <a:t>books to retailers; Retailers instead act as </a:t>
            </a:r>
            <a:r>
              <a:rPr lang="en-US" i="1" dirty="0"/>
              <a:t>agents </a:t>
            </a:r>
            <a:r>
              <a:rPr lang="en-US" dirty="0"/>
              <a:t>in selling books directly to consumers</a:t>
            </a:r>
          </a:p>
          <a:p>
            <a:pPr lvl="1"/>
            <a:r>
              <a:rPr lang="en-US" dirty="0"/>
              <a:t>Wholesalers set prices at which books are sold to consumers</a:t>
            </a:r>
          </a:p>
          <a:p>
            <a:pPr lvl="1"/>
            <a:r>
              <a:rPr lang="en-US" dirty="0"/>
              <a:t>Retailers are paid fee for agent services</a:t>
            </a:r>
          </a:p>
          <a:p>
            <a:pPr lvl="1"/>
            <a:r>
              <a:rPr lang="en-US" dirty="0"/>
              <a:t>Equivalent to wholesale pricing with “resale price maintenance” agreements</a:t>
            </a:r>
          </a:p>
          <a:p>
            <a:r>
              <a:rPr lang="en-US" dirty="0">
                <a:solidFill>
                  <a:srgbClr val="C00000"/>
                </a:solidFill>
              </a:rPr>
              <a:t>Retail MFN Provision</a:t>
            </a:r>
          </a:p>
          <a:p>
            <a:pPr lvl="1"/>
            <a:r>
              <a:rPr lang="en-US" dirty="0">
                <a:solidFill>
                  <a:srgbClr val="C00000"/>
                </a:solidFill>
              </a:rPr>
              <a:t>Publisher contracts provide that it will not set lower retail price for Kindle than Apple</a:t>
            </a:r>
          </a:p>
          <a:p>
            <a:pPr lvl="1"/>
            <a:r>
              <a:rPr lang="en-US" u="sng" dirty="0"/>
              <a:t>The Clause</a:t>
            </a:r>
            <a:r>
              <a:rPr lang="en-US" dirty="0"/>
              <a:t>: “If, for any particular New Release in hardcover format, the then-current Customer Price at any time is or becomes higher than a customer price offered by any other reseller (“Other Customer Price”), then Publisher shall designate a new, lower Customer Price to meet such lower Other Customer Price.”</a:t>
            </a:r>
          </a:p>
          <a:p>
            <a:pPr lvl="1"/>
            <a:endParaRPr lang="en-US" dirty="0">
              <a:solidFill>
                <a:srgbClr val="C00000"/>
              </a:solidFill>
            </a:endParaRPr>
          </a:p>
          <a:p>
            <a:pPr lvl="1"/>
            <a:endParaRPr lang="en-US" dirty="0"/>
          </a:p>
          <a:p>
            <a:endParaRPr lang="en-US" dirty="0"/>
          </a:p>
        </p:txBody>
      </p:sp>
    </p:spTree>
    <p:extLst>
      <p:ext uri="{BB962C8B-B14F-4D97-AF65-F5344CB8AC3E}">
        <p14:creationId xmlns:p14="http://schemas.microsoft.com/office/powerpoint/2010/main" val="28684583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07599-C37D-4949-8948-2ECCFF2A5F80}"/>
              </a:ext>
            </a:extLst>
          </p:cNvPr>
          <p:cNvSpPr>
            <a:spLocks noGrp="1"/>
          </p:cNvSpPr>
          <p:nvPr>
            <p:ph type="title"/>
          </p:nvPr>
        </p:nvSpPr>
        <p:spPr/>
        <p:txBody>
          <a:bodyPr>
            <a:normAutofit/>
          </a:bodyPr>
          <a:lstStyle/>
          <a:p>
            <a:r>
              <a:rPr lang="en-US" sz="3200" i="1" dirty="0"/>
              <a:t>What Exactly Did </a:t>
            </a:r>
            <a:r>
              <a:rPr lang="en-US" sz="3200" i="1" dirty="0">
                <a:solidFill>
                  <a:srgbClr val="C00000"/>
                </a:solidFill>
              </a:rPr>
              <a:t>Apple </a:t>
            </a:r>
            <a:r>
              <a:rPr lang="en-US" sz="3200" i="1" dirty="0"/>
              <a:t>Do to Further the Plan? </a:t>
            </a:r>
            <a:br>
              <a:rPr lang="en-US" sz="3200" dirty="0"/>
            </a:br>
            <a:r>
              <a:rPr lang="en-US" sz="3200" dirty="0"/>
              <a:t>Eddy Cue as the “Cartel Ringmaster”</a:t>
            </a:r>
          </a:p>
        </p:txBody>
      </p:sp>
      <p:sp>
        <p:nvSpPr>
          <p:cNvPr id="3" name="Content Placeholder 2">
            <a:extLst>
              <a:ext uri="{FF2B5EF4-FFF2-40B4-BE49-F238E27FC236}">
                <a16:creationId xmlns:a16="http://schemas.microsoft.com/office/drawing/2014/main" id="{03FE2FDF-71DF-4D76-8026-1492350E24C2}"/>
              </a:ext>
            </a:extLst>
          </p:cNvPr>
          <p:cNvSpPr>
            <a:spLocks noGrp="1"/>
          </p:cNvSpPr>
          <p:nvPr>
            <p:ph idx="1"/>
          </p:nvPr>
        </p:nvSpPr>
        <p:spPr/>
        <p:txBody>
          <a:bodyPr/>
          <a:lstStyle/>
          <a:p>
            <a:r>
              <a:rPr lang="en-US" dirty="0"/>
              <a:t>Apple VP Eddie Cue </a:t>
            </a:r>
            <a:r>
              <a:rPr lang="en-US" dirty="0">
                <a:solidFill>
                  <a:srgbClr val="C00000"/>
                </a:solidFill>
              </a:rPr>
              <a:t>communicated </a:t>
            </a:r>
            <a:r>
              <a:rPr lang="en-US" dirty="0"/>
              <a:t>with all Big Six publishers</a:t>
            </a:r>
          </a:p>
          <a:p>
            <a:pPr lvl="1"/>
            <a:r>
              <a:rPr lang="en-US" dirty="0"/>
              <a:t>Apple told each publisher what other publishers were thinking.  </a:t>
            </a:r>
          </a:p>
          <a:p>
            <a:pPr lvl="1"/>
            <a:r>
              <a:rPr lang="en-US" dirty="0"/>
              <a:t>Evidence showed that the publishers also communicated among themselves</a:t>
            </a:r>
          </a:p>
          <a:p>
            <a:r>
              <a:rPr lang="en-US" dirty="0"/>
              <a:t>Apple </a:t>
            </a:r>
            <a:r>
              <a:rPr lang="en-US" dirty="0">
                <a:solidFill>
                  <a:srgbClr val="C00000"/>
                </a:solidFill>
              </a:rPr>
              <a:t>orchestrated </a:t>
            </a:r>
            <a:r>
              <a:rPr lang="en-US" dirty="0"/>
              <a:t>the design and move to the agency model</a:t>
            </a:r>
          </a:p>
          <a:p>
            <a:pPr lvl="1"/>
            <a:r>
              <a:rPr lang="en-US" dirty="0"/>
              <a:t>Agency model allowed “the publishers to wrest control over pricing from Amazon.” </a:t>
            </a:r>
          </a:p>
          <a:p>
            <a:r>
              <a:rPr lang="en-US" dirty="0"/>
              <a:t>Apple </a:t>
            </a:r>
            <a:r>
              <a:rPr lang="en-US" dirty="0">
                <a:solidFill>
                  <a:srgbClr val="C00000"/>
                </a:solidFill>
              </a:rPr>
              <a:t>orchestrated </a:t>
            </a:r>
            <a:r>
              <a:rPr lang="en-US" dirty="0"/>
              <a:t>the design and move to the retail MFN (“most favored nations” provision)</a:t>
            </a:r>
          </a:p>
          <a:p>
            <a:pPr lvl="1"/>
            <a:r>
              <a:rPr lang="en-US" dirty="0"/>
              <a:t>MFN prevented publishers from giving Amazon a better deal</a:t>
            </a:r>
          </a:p>
          <a:p>
            <a:r>
              <a:rPr lang="en-US" i="1" dirty="0"/>
              <a:t>For details, see DOJ Closing Argument Slides (posted on Canvas)</a:t>
            </a:r>
          </a:p>
          <a:p>
            <a:pPr lvl="1"/>
            <a:endParaRPr lang="en-US" dirty="0"/>
          </a:p>
        </p:txBody>
      </p:sp>
    </p:spTree>
    <p:extLst>
      <p:ext uri="{BB962C8B-B14F-4D97-AF65-F5344CB8AC3E}">
        <p14:creationId xmlns:p14="http://schemas.microsoft.com/office/powerpoint/2010/main" val="271606048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29ECFCF0-11AE-4B2B-A855-93B629C24F42}"/>
              </a:ext>
            </a:extLst>
          </p:cNvPr>
          <p:cNvPicPr>
            <a:picLocks noGrp="1" noChangeAspect="1"/>
          </p:cNvPicPr>
          <p:nvPr>
            <p:ph idx="4294967295"/>
          </p:nvPr>
        </p:nvPicPr>
        <p:blipFill>
          <a:blip r:embed="rId2"/>
          <a:stretch>
            <a:fillRect/>
          </a:stretch>
        </p:blipFill>
        <p:spPr>
          <a:xfrm>
            <a:off x="0" y="84841"/>
            <a:ext cx="9370243" cy="6693031"/>
          </a:xfrm>
          <a:prstGeom prst="rect">
            <a:avLst/>
          </a:prstGeom>
        </p:spPr>
      </p:pic>
    </p:spTree>
    <p:extLst>
      <p:ext uri="{BB962C8B-B14F-4D97-AF65-F5344CB8AC3E}">
        <p14:creationId xmlns:p14="http://schemas.microsoft.com/office/powerpoint/2010/main" val="389633262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5712706-71F5-4180-AD42-C0024FFCA074}" type="slidenum">
              <a:rPr lang="en-US" altLang="en-US" smtClean="0"/>
              <a:pPr/>
              <a:t>56</a:t>
            </a:fld>
            <a:endParaRPr lang="en-US" altLang="en-US"/>
          </a:p>
        </p:txBody>
      </p:sp>
      <p:sp>
        <p:nvSpPr>
          <p:cNvPr id="4" name="Text Box 5"/>
          <p:cNvSpPr txBox="1">
            <a:spLocks noChangeArrowheads="1"/>
          </p:cNvSpPr>
          <p:nvPr/>
        </p:nvSpPr>
        <p:spPr bwMode="auto">
          <a:xfrm>
            <a:off x="8341894" y="6557918"/>
            <a:ext cx="3850105" cy="300082"/>
          </a:xfrm>
          <a:prstGeom prst="rect">
            <a:avLst/>
          </a:prstGeom>
          <a:solidFill>
            <a:schemeClr val="bg2">
              <a:alpha val="10000"/>
            </a:schemeClr>
          </a:solidFill>
          <a:ln w="9525">
            <a:noFill/>
            <a:miter lim="800000"/>
            <a:headEnd/>
            <a:tailEnd/>
          </a:ln>
        </p:spPr>
        <p:txBody>
          <a:bodyPr wrap="square">
            <a:spAutoFit/>
          </a:bodyPr>
          <a:lstStyle>
            <a:defPPr>
              <a:defRPr lang="en-US"/>
            </a:defPPr>
            <a:lvl1pPr algn="r">
              <a:spcBef>
                <a:spcPct val="50000"/>
              </a:spcBef>
              <a:defRPr sz="1350" b="0" i="0">
                <a:solidFill>
                  <a:schemeClr val="accent4">
                    <a:lumMod val="75000"/>
                    <a:lumOff val="25000"/>
                  </a:schemeClr>
                </a:solidFill>
                <a:latin typeface="+mn-lt"/>
                <a:cs typeface="Times New Roman" panose="02020603050405020304" pitchFamily="18" charset="0"/>
              </a:defRPr>
            </a:lvl1pPr>
            <a:lvl2pPr>
              <a:defRPr i="1"/>
            </a:lvl2pPr>
            <a:lvl3pPr>
              <a:defRPr i="1"/>
            </a:lvl3pPr>
            <a:lvl4pPr>
              <a:defRPr i="1"/>
            </a:lvl4pPr>
            <a:lvl5pPr>
              <a:defRPr i="1"/>
            </a:lvl5pPr>
            <a:lvl6pPr>
              <a:defRPr i="1"/>
            </a:lvl6pPr>
            <a:lvl7pPr>
              <a:defRPr i="1"/>
            </a:lvl7pPr>
            <a:lvl8pPr>
              <a:defRPr i="1"/>
            </a:lvl8pPr>
            <a:lvl9pPr>
              <a:defRPr i="1"/>
            </a:lvl9pPr>
          </a:lstStyle>
          <a:p>
            <a:r>
              <a:rPr lang="en-US" dirty="0"/>
              <a:t>Cue Email to Reidy, Mon, Jan 4, 2010, PX-0021</a:t>
            </a:r>
          </a:p>
        </p:txBody>
      </p:sp>
      <p:pic>
        <p:nvPicPr>
          <p:cNvPr id="5" name="Picture 4"/>
          <p:cNvPicPr>
            <a:picLocks noChangeAspect="1"/>
          </p:cNvPicPr>
          <p:nvPr/>
        </p:nvPicPr>
        <p:blipFill>
          <a:blip r:embed="rId2"/>
          <a:stretch>
            <a:fillRect/>
          </a:stretch>
        </p:blipFill>
        <p:spPr>
          <a:xfrm>
            <a:off x="0" y="420595"/>
            <a:ext cx="12259899" cy="5501572"/>
          </a:xfrm>
          <a:prstGeom prst="rect">
            <a:avLst/>
          </a:prstGeom>
        </p:spPr>
      </p:pic>
    </p:spTree>
    <p:extLst>
      <p:ext uri="{BB962C8B-B14F-4D97-AF65-F5344CB8AC3E}">
        <p14:creationId xmlns:p14="http://schemas.microsoft.com/office/powerpoint/2010/main" val="40949458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5712706-71F5-4180-AD42-C0024FFCA074}" type="slidenum">
              <a:rPr lang="en-US" altLang="en-US" smtClean="0"/>
              <a:pPr/>
              <a:t>57</a:t>
            </a:fld>
            <a:endParaRPr lang="en-US" altLang="en-US"/>
          </a:p>
        </p:txBody>
      </p:sp>
      <p:sp>
        <p:nvSpPr>
          <p:cNvPr id="4" name="Text Box 5"/>
          <p:cNvSpPr txBox="1">
            <a:spLocks noChangeArrowheads="1"/>
          </p:cNvSpPr>
          <p:nvPr/>
        </p:nvSpPr>
        <p:spPr bwMode="auto">
          <a:xfrm>
            <a:off x="8245642" y="6557918"/>
            <a:ext cx="3946359" cy="300082"/>
          </a:xfrm>
          <a:prstGeom prst="rect">
            <a:avLst/>
          </a:prstGeom>
          <a:solidFill>
            <a:schemeClr val="bg2">
              <a:alpha val="10000"/>
            </a:schemeClr>
          </a:solidFill>
          <a:ln w="9525">
            <a:noFill/>
            <a:miter lim="800000"/>
            <a:headEnd/>
            <a:tailEnd/>
          </a:ln>
        </p:spPr>
        <p:txBody>
          <a:bodyPr wrap="square">
            <a:spAutoFit/>
          </a:bodyPr>
          <a:lstStyle>
            <a:defPPr>
              <a:defRPr lang="en-US"/>
            </a:defPPr>
            <a:lvl1pPr algn="r">
              <a:spcBef>
                <a:spcPct val="50000"/>
              </a:spcBef>
              <a:defRPr sz="1350" b="0" i="0">
                <a:solidFill>
                  <a:schemeClr val="accent4">
                    <a:lumMod val="75000"/>
                    <a:lumOff val="25000"/>
                  </a:schemeClr>
                </a:solidFill>
                <a:latin typeface="+mn-lt"/>
                <a:cs typeface="Times New Roman" panose="02020603050405020304" pitchFamily="18" charset="0"/>
              </a:defRPr>
            </a:lvl1pPr>
            <a:lvl2pPr>
              <a:defRPr i="1"/>
            </a:lvl2pPr>
            <a:lvl3pPr>
              <a:defRPr i="1"/>
            </a:lvl3pPr>
            <a:lvl4pPr>
              <a:defRPr i="1"/>
            </a:lvl4pPr>
            <a:lvl5pPr>
              <a:defRPr i="1"/>
            </a:lvl5pPr>
            <a:lvl6pPr>
              <a:defRPr i="1"/>
            </a:lvl6pPr>
            <a:lvl7pPr>
              <a:defRPr i="1"/>
            </a:lvl7pPr>
            <a:lvl8pPr>
              <a:defRPr i="1"/>
            </a:lvl8pPr>
            <a:lvl9pPr>
              <a:defRPr i="1"/>
            </a:lvl9pPr>
          </a:lstStyle>
          <a:p>
            <a:r>
              <a:rPr lang="en-US" dirty="0"/>
              <a:t>Cue Email to Reidy, Mon, Jan 4, 2010, PX-0021</a:t>
            </a:r>
          </a:p>
        </p:txBody>
      </p:sp>
      <p:pic>
        <p:nvPicPr>
          <p:cNvPr id="5" name="Picture 4"/>
          <p:cNvPicPr>
            <a:picLocks noChangeAspect="1"/>
          </p:cNvPicPr>
          <p:nvPr/>
        </p:nvPicPr>
        <p:blipFill>
          <a:blip r:embed="rId2"/>
          <a:stretch>
            <a:fillRect/>
          </a:stretch>
        </p:blipFill>
        <p:spPr>
          <a:xfrm>
            <a:off x="213288" y="793990"/>
            <a:ext cx="12063773" cy="4543775"/>
          </a:xfrm>
          <a:prstGeom prst="rect">
            <a:avLst/>
          </a:prstGeom>
        </p:spPr>
      </p:pic>
      <p:sp>
        <p:nvSpPr>
          <p:cNvPr id="2" name="Rounded Rectangle 5">
            <a:extLst>
              <a:ext uri="{FF2B5EF4-FFF2-40B4-BE49-F238E27FC236}">
                <a16:creationId xmlns:a16="http://schemas.microsoft.com/office/drawing/2014/main" id="{BA272C54-C7B8-430C-98C1-E3956F399E12}"/>
              </a:ext>
            </a:extLst>
          </p:cNvPr>
          <p:cNvSpPr/>
          <p:nvPr/>
        </p:nvSpPr>
        <p:spPr bwMode="auto">
          <a:xfrm>
            <a:off x="-1" y="2835951"/>
            <a:ext cx="12277061" cy="1076830"/>
          </a:xfrm>
          <a:prstGeom prst="roundRect">
            <a:avLst/>
          </a:prstGeom>
          <a:noFill/>
          <a:ln w="635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eaLnBrk="0" fontAlgn="base" hangingPunct="0">
              <a:spcBef>
                <a:spcPct val="0"/>
              </a:spcBef>
              <a:spcAft>
                <a:spcPct val="0"/>
              </a:spcAft>
              <a:defRPr kumimoji="1"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umimoji="1"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umimoji="1"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umimoji="1"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umimoji="1" sz="2400" kern="1200">
                <a:solidFill>
                  <a:schemeClr val="tx1"/>
                </a:solidFill>
                <a:latin typeface="Times New Roman" panose="02020603050405020304" pitchFamily="18" charset="0"/>
                <a:ea typeface="+mn-ea"/>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mn-ea"/>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mn-ea"/>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mn-ea"/>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mn-ea"/>
                <a:cs typeface="+mn-cs"/>
              </a:defRPr>
            </a:lvl9pPr>
          </a:lstStyle>
          <a:p>
            <a:endParaRPr lang="en-US"/>
          </a:p>
        </p:txBody>
      </p:sp>
    </p:spTree>
    <p:extLst>
      <p:ext uri="{BB962C8B-B14F-4D97-AF65-F5344CB8AC3E}">
        <p14:creationId xmlns:p14="http://schemas.microsoft.com/office/powerpoint/2010/main" val="38310871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5712706-71F5-4180-AD42-C0024FFCA074}" type="slidenum">
              <a:rPr lang="en-US" altLang="en-US" smtClean="0"/>
              <a:pPr/>
              <a:t>58</a:t>
            </a:fld>
            <a:endParaRPr lang="en-US" altLang="en-US"/>
          </a:p>
        </p:txBody>
      </p:sp>
      <p:sp>
        <p:nvSpPr>
          <p:cNvPr id="4" name="Text Box 5"/>
          <p:cNvSpPr txBox="1">
            <a:spLocks noChangeArrowheads="1"/>
          </p:cNvSpPr>
          <p:nvPr/>
        </p:nvSpPr>
        <p:spPr bwMode="auto">
          <a:xfrm>
            <a:off x="8120730" y="6557918"/>
            <a:ext cx="3898233" cy="300082"/>
          </a:xfrm>
          <a:prstGeom prst="rect">
            <a:avLst/>
          </a:prstGeom>
          <a:solidFill>
            <a:schemeClr val="bg2">
              <a:alpha val="10000"/>
            </a:schemeClr>
          </a:solidFill>
          <a:ln w="9525">
            <a:noFill/>
            <a:miter lim="800000"/>
            <a:headEnd/>
            <a:tailEnd/>
          </a:ln>
        </p:spPr>
        <p:txBody>
          <a:bodyPr wrap="square">
            <a:spAutoFit/>
          </a:bodyPr>
          <a:lstStyle>
            <a:defPPr>
              <a:defRPr lang="en-US"/>
            </a:defPPr>
            <a:lvl1pPr algn="r">
              <a:spcBef>
                <a:spcPct val="50000"/>
              </a:spcBef>
              <a:defRPr sz="1350" b="0" i="0">
                <a:solidFill>
                  <a:schemeClr val="accent4">
                    <a:lumMod val="75000"/>
                    <a:lumOff val="25000"/>
                  </a:schemeClr>
                </a:solidFill>
                <a:latin typeface="+mn-lt"/>
                <a:cs typeface="Times New Roman" panose="02020603050405020304" pitchFamily="18" charset="0"/>
              </a:defRPr>
            </a:lvl1pPr>
            <a:lvl2pPr>
              <a:defRPr i="1"/>
            </a:lvl2pPr>
            <a:lvl3pPr>
              <a:defRPr i="1"/>
            </a:lvl3pPr>
            <a:lvl4pPr>
              <a:defRPr i="1"/>
            </a:lvl4pPr>
            <a:lvl5pPr>
              <a:defRPr i="1"/>
            </a:lvl5pPr>
            <a:lvl6pPr>
              <a:defRPr i="1"/>
            </a:lvl6pPr>
            <a:lvl7pPr>
              <a:defRPr i="1"/>
            </a:lvl7pPr>
            <a:lvl8pPr>
              <a:defRPr i="1"/>
            </a:lvl8pPr>
            <a:lvl9pPr>
              <a:defRPr i="1"/>
            </a:lvl9pPr>
          </a:lstStyle>
          <a:p>
            <a:r>
              <a:rPr lang="en-US" dirty="0"/>
              <a:t>Cue Email to Reidy, Mon, Jan 4, 2010, PX-0021</a:t>
            </a:r>
          </a:p>
        </p:txBody>
      </p:sp>
      <p:pic>
        <p:nvPicPr>
          <p:cNvPr id="5" name="Picture 4"/>
          <p:cNvPicPr>
            <a:picLocks noChangeAspect="1"/>
          </p:cNvPicPr>
          <p:nvPr/>
        </p:nvPicPr>
        <p:blipFill>
          <a:blip r:embed="rId2"/>
          <a:stretch>
            <a:fillRect/>
          </a:stretch>
        </p:blipFill>
        <p:spPr>
          <a:xfrm>
            <a:off x="1" y="1682142"/>
            <a:ext cx="12192000" cy="3399772"/>
          </a:xfrm>
          <a:prstGeom prst="rect">
            <a:avLst/>
          </a:prstGeom>
        </p:spPr>
      </p:pic>
      <p:sp>
        <p:nvSpPr>
          <p:cNvPr id="6" name="Rounded Rectangle 5"/>
          <p:cNvSpPr/>
          <p:nvPr/>
        </p:nvSpPr>
        <p:spPr bwMode="auto">
          <a:xfrm>
            <a:off x="0" y="2919957"/>
            <a:ext cx="6435524" cy="459852"/>
          </a:xfrm>
          <a:prstGeom prst="roundRect">
            <a:avLst/>
          </a:prstGeom>
          <a:noFill/>
          <a:ln w="635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eaLnBrk="0" fontAlgn="base" hangingPunct="0">
              <a:spcBef>
                <a:spcPct val="0"/>
              </a:spcBef>
              <a:spcAft>
                <a:spcPct val="0"/>
              </a:spcAft>
              <a:defRPr kumimoji="1"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umimoji="1"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umimoji="1"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umimoji="1"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umimoji="1" sz="2400" kern="1200">
                <a:solidFill>
                  <a:schemeClr val="tx1"/>
                </a:solidFill>
                <a:latin typeface="Times New Roman" panose="02020603050405020304" pitchFamily="18" charset="0"/>
                <a:ea typeface="+mn-ea"/>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mn-ea"/>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mn-ea"/>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mn-ea"/>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mn-ea"/>
                <a:cs typeface="+mn-cs"/>
              </a:defRPr>
            </a:lvl9pPr>
          </a:lstStyle>
          <a:p>
            <a:endParaRPr lang="en-US"/>
          </a:p>
        </p:txBody>
      </p:sp>
      <p:sp>
        <p:nvSpPr>
          <p:cNvPr id="8" name="Rectangle 13"/>
          <p:cNvSpPr>
            <a:spLocks noChangeArrowheads="1"/>
          </p:cNvSpPr>
          <p:nvPr/>
        </p:nvSpPr>
        <p:spPr bwMode="auto">
          <a:xfrm>
            <a:off x="12018963" y="6700838"/>
            <a:ext cx="173037" cy="157162"/>
          </a:xfrm>
          <a:prstGeom prst="rect">
            <a:avLst/>
          </a:prstGeom>
          <a:solidFill>
            <a:srgbClr val="0000FF"/>
          </a:solidFill>
          <a:ln w="9525">
            <a:solidFill>
              <a:schemeClr val="tx1"/>
            </a:solidFill>
            <a:miter lim="800000"/>
            <a:headEnd/>
            <a:tailEnd/>
          </a:ln>
        </p:spPr>
        <p:txBody>
          <a:bodyPr wrap="none" anchor="ctr"/>
          <a:lstStyle/>
          <a:p>
            <a:endParaRPr lang="en-US"/>
          </a:p>
        </p:txBody>
      </p:sp>
      <p:sp>
        <p:nvSpPr>
          <p:cNvPr id="12" name="Rounded Rectangle 5">
            <a:extLst>
              <a:ext uri="{FF2B5EF4-FFF2-40B4-BE49-F238E27FC236}">
                <a16:creationId xmlns:a16="http://schemas.microsoft.com/office/drawing/2014/main" id="{443B6B91-8B08-4AB4-ACE4-29C07AC47430}"/>
              </a:ext>
            </a:extLst>
          </p:cNvPr>
          <p:cNvSpPr/>
          <p:nvPr/>
        </p:nvSpPr>
        <p:spPr bwMode="auto">
          <a:xfrm>
            <a:off x="0" y="3557175"/>
            <a:ext cx="8120730" cy="459852"/>
          </a:xfrm>
          <a:prstGeom prst="roundRect">
            <a:avLst/>
          </a:prstGeom>
          <a:noFill/>
          <a:ln w="635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l" rtl="0" eaLnBrk="0" fontAlgn="base" hangingPunct="0">
              <a:spcBef>
                <a:spcPct val="0"/>
              </a:spcBef>
              <a:spcAft>
                <a:spcPct val="0"/>
              </a:spcAft>
              <a:defRPr kumimoji="1"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umimoji="1"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umimoji="1"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umimoji="1"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umimoji="1" sz="2400" kern="1200">
                <a:solidFill>
                  <a:schemeClr val="tx1"/>
                </a:solidFill>
                <a:latin typeface="Times New Roman" panose="02020603050405020304" pitchFamily="18" charset="0"/>
                <a:ea typeface="+mn-ea"/>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mn-ea"/>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mn-ea"/>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mn-ea"/>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mn-ea"/>
                <a:cs typeface="+mn-cs"/>
              </a:defRPr>
            </a:lvl9pPr>
          </a:lstStyle>
          <a:p>
            <a:endParaRPr lang="en-US"/>
          </a:p>
        </p:txBody>
      </p:sp>
    </p:spTree>
    <p:extLst>
      <p:ext uri="{BB962C8B-B14F-4D97-AF65-F5344CB8AC3E}">
        <p14:creationId xmlns:p14="http://schemas.microsoft.com/office/powerpoint/2010/main" val="311232717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i="1" dirty="0">
                <a:solidFill>
                  <a:srgbClr val="C00000"/>
                </a:solidFill>
              </a:rPr>
              <a:t>Economic Analysis: </a:t>
            </a:r>
            <a:br>
              <a:rPr lang="en-US" sz="3200" i="1" dirty="0">
                <a:solidFill>
                  <a:srgbClr val="C00000"/>
                </a:solidFill>
              </a:rPr>
            </a:br>
            <a:r>
              <a:rPr lang="en-US" sz="3200" dirty="0"/>
              <a:t>Retail MFNs Alter the Publishers’ Pricing Incentives</a:t>
            </a:r>
          </a:p>
        </p:txBody>
      </p:sp>
      <p:sp>
        <p:nvSpPr>
          <p:cNvPr id="3" name="Content Placeholder 2"/>
          <p:cNvSpPr>
            <a:spLocks noGrp="1"/>
          </p:cNvSpPr>
          <p:nvPr>
            <p:ph idx="1"/>
          </p:nvPr>
        </p:nvSpPr>
        <p:spPr/>
        <p:txBody>
          <a:bodyPr>
            <a:normAutofit/>
          </a:bodyPr>
          <a:lstStyle/>
          <a:p>
            <a:r>
              <a:rPr lang="en-US" dirty="0"/>
              <a:t>MFNs changes the negotiation dynamics in a fundamental way </a:t>
            </a:r>
          </a:p>
          <a:p>
            <a:r>
              <a:rPr lang="en-US" dirty="0"/>
              <a:t>Retail MFN prevents publishers from allowing Amazon to charge a lower price than Apple for </a:t>
            </a:r>
            <a:r>
              <a:rPr lang="en-US" dirty="0" err="1"/>
              <a:t>ebooks</a:t>
            </a:r>
            <a:endParaRPr lang="en-US" dirty="0"/>
          </a:p>
          <a:p>
            <a:r>
              <a:rPr lang="en-US" dirty="0"/>
              <a:t>Reduces Amazon’s incentive to negotiate for a lower price, since cannot gain an advantage</a:t>
            </a:r>
          </a:p>
          <a:p>
            <a:r>
              <a:rPr lang="en-US" dirty="0"/>
              <a:t>Amazon cannot threaten to discount books of rival publishers since all publishers have agency model and Retail MFN</a:t>
            </a:r>
          </a:p>
          <a:p>
            <a:r>
              <a:rPr lang="en-US" i="1" dirty="0">
                <a:solidFill>
                  <a:srgbClr val="C00000"/>
                </a:solidFill>
              </a:rPr>
              <a:t>Bottom Line: Prices Increased</a:t>
            </a:r>
          </a:p>
        </p:txBody>
      </p:sp>
      <p:sp>
        <p:nvSpPr>
          <p:cNvPr id="4" name="Date Placeholder 3"/>
          <p:cNvSpPr>
            <a:spLocks noGrp="1"/>
          </p:cNvSpPr>
          <p:nvPr>
            <p:ph type="dt" sz="half" idx="10"/>
          </p:nvPr>
        </p:nvSpPr>
        <p:spPr/>
        <p:txBody>
          <a:bodyPr/>
          <a:lstStyle/>
          <a:p>
            <a:pPr>
              <a:defRPr/>
            </a:pPr>
            <a:fld id="{6DAD4CB1-9D35-49B3-8513-65317525B826}" type="datetime4">
              <a:rPr lang="en-US" smtClean="0"/>
              <a:t>April 30, 2023</a:t>
            </a:fld>
            <a:endParaRPr lang="en-US" altLang="en-US">
              <a:solidFill>
                <a:schemeClr val="bg2"/>
              </a:solidFill>
            </a:endParaRPr>
          </a:p>
        </p:txBody>
      </p:sp>
      <p:sp>
        <p:nvSpPr>
          <p:cNvPr id="5" name="Slide Number Placeholder 4"/>
          <p:cNvSpPr>
            <a:spLocks noGrp="1"/>
          </p:cNvSpPr>
          <p:nvPr>
            <p:ph type="sldNum" sz="quarter" idx="12"/>
          </p:nvPr>
        </p:nvSpPr>
        <p:spPr/>
        <p:txBody>
          <a:bodyPr/>
          <a:lstStyle/>
          <a:p>
            <a:fld id="{8A6D1C23-73E3-4EB3-86B7-F1431DAF0D45}" type="slidenum">
              <a:rPr lang="en-US" altLang="en-US" smtClean="0"/>
              <a:pPr/>
              <a:t>59</a:t>
            </a:fld>
            <a:endParaRPr lang="en-US" altLang="en-US"/>
          </a:p>
        </p:txBody>
      </p:sp>
    </p:spTree>
    <p:extLst>
      <p:ext uri="{BB962C8B-B14F-4D97-AF65-F5344CB8AC3E}">
        <p14:creationId xmlns:p14="http://schemas.microsoft.com/office/powerpoint/2010/main" val="3817123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0F69D4-24EC-459F-A560-B9BFF4143C05}"/>
              </a:ext>
            </a:extLst>
          </p:cNvPr>
          <p:cNvGrpSpPr/>
          <p:nvPr/>
        </p:nvGrpSpPr>
        <p:grpSpPr>
          <a:xfrm>
            <a:off x="2471791" y="2580005"/>
            <a:ext cx="6074990" cy="2837657"/>
            <a:chOff x="2471791" y="2580005"/>
            <a:chExt cx="6074990" cy="2837657"/>
          </a:xfrm>
        </p:grpSpPr>
        <p:grpSp>
          <p:nvGrpSpPr>
            <p:cNvPr id="35843" name="Google Shape;262;p24">
              <a:extLst>
                <a:ext uri="{FF2B5EF4-FFF2-40B4-BE49-F238E27FC236}">
                  <a16:creationId xmlns:a16="http://schemas.microsoft.com/office/drawing/2014/main" id="{6253247F-130A-4846-A61C-6D5A0CFF919C}"/>
                </a:ext>
              </a:extLst>
            </p:cNvPr>
            <p:cNvGrpSpPr>
              <a:grpSpLocks/>
            </p:cNvGrpSpPr>
            <p:nvPr/>
          </p:nvGrpSpPr>
          <p:grpSpPr bwMode="auto">
            <a:xfrm>
              <a:off x="3984679" y="3501550"/>
              <a:ext cx="4349750" cy="1916112"/>
              <a:chOff x="-4762" y="-4762"/>
              <a:chExt cx="5838825" cy="3756025"/>
            </a:xfrm>
          </p:grpSpPr>
          <p:sp>
            <p:nvSpPr>
              <p:cNvPr id="35861" name="Google Shape;276;p24">
                <a:extLst>
                  <a:ext uri="{FF2B5EF4-FFF2-40B4-BE49-F238E27FC236}">
                    <a16:creationId xmlns:a16="http://schemas.microsoft.com/office/drawing/2014/main" id="{4B4109A7-362A-4251-B121-B7FA906B5E7E}"/>
                  </a:ext>
                </a:extLst>
              </p:cNvPr>
              <p:cNvSpPr txBox="1">
                <a:spLocks noChangeArrowheads="1"/>
              </p:cNvSpPr>
              <p:nvPr/>
            </p:nvSpPr>
            <p:spPr bwMode="auto">
              <a:xfrm>
                <a:off x="-4762" y="-4762"/>
                <a:ext cx="5838825" cy="3756025"/>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nvGrpSpPr>
              <p:cNvPr id="35860" name="Google Shape;263;p24">
                <a:extLst>
                  <a:ext uri="{FF2B5EF4-FFF2-40B4-BE49-F238E27FC236}">
                    <a16:creationId xmlns:a16="http://schemas.microsoft.com/office/drawing/2014/main" id="{E9124E8D-BEA9-4FCD-96A7-69BE5CB97C9F}"/>
                  </a:ext>
                </a:extLst>
              </p:cNvPr>
              <p:cNvGrpSpPr>
                <a:grpSpLocks/>
              </p:cNvGrpSpPr>
              <p:nvPr/>
            </p:nvGrpSpPr>
            <p:grpSpPr bwMode="auto">
              <a:xfrm>
                <a:off x="0" y="0"/>
                <a:ext cx="5829300" cy="3746500"/>
                <a:chOff x="0" y="0"/>
                <a:chExt cx="5829300" cy="3746500"/>
              </a:xfrm>
            </p:grpSpPr>
            <p:grpSp>
              <p:nvGrpSpPr>
                <p:cNvPr id="35862" name="Google Shape;264;p24">
                  <a:extLst>
                    <a:ext uri="{FF2B5EF4-FFF2-40B4-BE49-F238E27FC236}">
                      <a16:creationId xmlns:a16="http://schemas.microsoft.com/office/drawing/2014/main" id="{F9827281-0B1D-49A5-A992-FCC161B2488B}"/>
                    </a:ext>
                  </a:extLst>
                </p:cNvPr>
                <p:cNvGrpSpPr>
                  <a:grpSpLocks/>
                </p:cNvGrpSpPr>
                <p:nvPr/>
              </p:nvGrpSpPr>
              <p:grpSpPr bwMode="auto">
                <a:xfrm>
                  <a:off x="0" y="0"/>
                  <a:ext cx="2914650" cy="1873250"/>
                  <a:chOff x="0" y="0"/>
                  <a:chExt cx="2914650" cy="1873250"/>
                </a:xfrm>
              </p:grpSpPr>
              <p:sp>
                <p:nvSpPr>
                  <p:cNvPr id="35872" name="Google Shape;265;p24">
                    <a:extLst>
                      <a:ext uri="{FF2B5EF4-FFF2-40B4-BE49-F238E27FC236}">
                        <a16:creationId xmlns:a16="http://schemas.microsoft.com/office/drawing/2014/main" id="{A618DC2C-ABEB-44B6-8967-865EB6614BB2}"/>
                      </a:ext>
                    </a:extLst>
                  </p:cNvPr>
                  <p:cNvSpPr txBox="1">
                    <a:spLocks noChangeArrowheads="1"/>
                  </p:cNvSpPr>
                  <p:nvPr/>
                </p:nvSpPr>
                <p:spPr bwMode="auto">
                  <a:xfrm>
                    <a:off x="68262" y="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73" name="Google Shape;266;p24">
                    <a:extLst>
                      <a:ext uri="{FF2B5EF4-FFF2-40B4-BE49-F238E27FC236}">
                        <a16:creationId xmlns:a16="http://schemas.microsoft.com/office/drawing/2014/main" id="{90752180-B4C8-4F35-BC19-7FFF35E986A5}"/>
                      </a:ext>
                    </a:extLst>
                  </p:cNvPr>
                  <p:cNvSpPr txBox="1">
                    <a:spLocks noChangeArrowheads="1"/>
                  </p:cNvSpPr>
                  <p:nvPr/>
                </p:nvSpPr>
                <p:spPr bwMode="auto">
                  <a:xfrm>
                    <a:off x="0" y="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3" name="Google Shape;267;p24">
                  <a:extLst>
                    <a:ext uri="{FF2B5EF4-FFF2-40B4-BE49-F238E27FC236}">
                      <a16:creationId xmlns:a16="http://schemas.microsoft.com/office/drawing/2014/main" id="{80D086BD-8DAD-456C-9F9E-40C6141435B9}"/>
                    </a:ext>
                  </a:extLst>
                </p:cNvPr>
                <p:cNvGrpSpPr>
                  <a:grpSpLocks/>
                </p:cNvGrpSpPr>
                <p:nvPr/>
              </p:nvGrpSpPr>
              <p:grpSpPr bwMode="auto">
                <a:xfrm>
                  <a:off x="2914650" y="0"/>
                  <a:ext cx="2914650" cy="1873250"/>
                  <a:chOff x="2914650" y="0"/>
                  <a:chExt cx="2914650" cy="1873250"/>
                </a:xfrm>
              </p:grpSpPr>
              <p:sp>
                <p:nvSpPr>
                  <p:cNvPr id="35870" name="Google Shape;268;p24">
                    <a:extLst>
                      <a:ext uri="{FF2B5EF4-FFF2-40B4-BE49-F238E27FC236}">
                        <a16:creationId xmlns:a16="http://schemas.microsoft.com/office/drawing/2014/main" id="{FC51EB43-48F7-4425-90C6-E2222F59E024}"/>
                      </a:ext>
                    </a:extLst>
                  </p:cNvPr>
                  <p:cNvSpPr txBox="1">
                    <a:spLocks noChangeArrowheads="1"/>
                  </p:cNvSpPr>
                  <p:nvPr/>
                </p:nvSpPr>
                <p:spPr bwMode="auto">
                  <a:xfrm>
                    <a:off x="2982912" y="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3600"/>
                      <a:buFont typeface="Times New Roman" panose="02020603050405020304" pitchFamily="18" charset="0"/>
                      <a:buNone/>
                    </a:pPr>
                    <a:r>
                      <a:rPr lang="en-US" altLang="en-US" sz="3600" b="1">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3600" b="1">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71" name="Google Shape;269;p24">
                    <a:extLst>
                      <a:ext uri="{FF2B5EF4-FFF2-40B4-BE49-F238E27FC236}">
                        <a16:creationId xmlns:a16="http://schemas.microsoft.com/office/drawing/2014/main" id="{1901498B-C994-4D43-8F36-9E9FAF928C29}"/>
                      </a:ext>
                    </a:extLst>
                  </p:cNvPr>
                  <p:cNvSpPr txBox="1">
                    <a:spLocks noChangeArrowheads="1"/>
                  </p:cNvSpPr>
                  <p:nvPr/>
                </p:nvSpPr>
                <p:spPr bwMode="auto">
                  <a:xfrm>
                    <a:off x="2914650" y="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4" name="Google Shape;270;p24">
                  <a:extLst>
                    <a:ext uri="{FF2B5EF4-FFF2-40B4-BE49-F238E27FC236}">
                      <a16:creationId xmlns:a16="http://schemas.microsoft.com/office/drawing/2014/main" id="{D5811FA9-988E-4FB6-8F82-8118289DAD5F}"/>
                    </a:ext>
                  </a:extLst>
                </p:cNvPr>
                <p:cNvGrpSpPr>
                  <a:grpSpLocks/>
                </p:cNvGrpSpPr>
                <p:nvPr/>
              </p:nvGrpSpPr>
              <p:grpSpPr bwMode="auto">
                <a:xfrm>
                  <a:off x="0" y="1873250"/>
                  <a:ext cx="2914650" cy="1873250"/>
                  <a:chOff x="0" y="1873250"/>
                  <a:chExt cx="2914650" cy="1873250"/>
                </a:xfrm>
              </p:grpSpPr>
              <p:sp>
                <p:nvSpPr>
                  <p:cNvPr id="35868" name="Google Shape;271;p24">
                    <a:extLst>
                      <a:ext uri="{FF2B5EF4-FFF2-40B4-BE49-F238E27FC236}">
                        <a16:creationId xmlns:a16="http://schemas.microsoft.com/office/drawing/2014/main" id="{FFECB367-7D71-445E-B5BC-2B5EBA3F1804}"/>
                      </a:ext>
                    </a:extLst>
                  </p:cNvPr>
                  <p:cNvSpPr txBox="1">
                    <a:spLocks noChangeArrowheads="1"/>
                  </p:cNvSpPr>
                  <p:nvPr/>
                </p:nvSpPr>
                <p:spPr bwMode="auto">
                  <a:xfrm>
                    <a:off x="68262" y="187325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69" name="Google Shape;272;p24">
                    <a:extLst>
                      <a:ext uri="{FF2B5EF4-FFF2-40B4-BE49-F238E27FC236}">
                        <a16:creationId xmlns:a16="http://schemas.microsoft.com/office/drawing/2014/main" id="{490874C5-2BDE-4F18-A1CA-6326B3B0BBA5}"/>
                      </a:ext>
                    </a:extLst>
                  </p:cNvPr>
                  <p:cNvSpPr txBox="1">
                    <a:spLocks noChangeArrowheads="1"/>
                  </p:cNvSpPr>
                  <p:nvPr/>
                </p:nvSpPr>
                <p:spPr bwMode="auto">
                  <a:xfrm>
                    <a:off x="0" y="187325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5" name="Google Shape;273;p24">
                  <a:extLst>
                    <a:ext uri="{FF2B5EF4-FFF2-40B4-BE49-F238E27FC236}">
                      <a16:creationId xmlns:a16="http://schemas.microsoft.com/office/drawing/2014/main" id="{D48ACEEF-36E3-4957-92BD-019E9365624A}"/>
                    </a:ext>
                  </a:extLst>
                </p:cNvPr>
                <p:cNvGrpSpPr>
                  <a:grpSpLocks/>
                </p:cNvGrpSpPr>
                <p:nvPr/>
              </p:nvGrpSpPr>
              <p:grpSpPr bwMode="auto">
                <a:xfrm>
                  <a:off x="2914650" y="1873250"/>
                  <a:ext cx="2914650" cy="1873250"/>
                  <a:chOff x="2914650" y="1873250"/>
                  <a:chExt cx="2914650" cy="1873250"/>
                </a:xfrm>
              </p:grpSpPr>
              <p:sp>
                <p:nvSpPr>
                  <p:cNvPr id="35866" name="Google Shape;274;p24">
                    <a:extLst>
                      <a:ext uri="{FF2B5EF4-FFF2-40B4-BE49-F238E27FC236}">
                        <a16:creationId xmlns:a16="http://schemas.microsoft.com/office/drawing/2014/main" id="{DE11D259-2FF9-496D-8D25-3AD9741686CC}"/>
                      </a:ext>
                    </a:extLst>
                  </p:cNvPr>
                  <p:cNvSpPr txBox="1">
                    <a:spLocks noChangeArrowheads="1"/>
                  </p:cNvSpPr>
                  <p:nvPr/>
                </p:nvSpPr>
                <p:spPr bwMode="auto">
                  <a:xfrm>
                    <a:off x="2982912" y="187325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400"/>
                      <a:buFont typeface="Times New Roman" panose="02020603050405020304" pitchFamily="18" charset="0"/>
                      <a:buNone/>
                    </a:pPr>
                    <a:r>
                      <a:rPr lang="en-US" altLang="en-US" sz="2400" b="1">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67" name="Google Shape;275;p24">
                    <a:extLst>
                      <a:ext uri="{FF2B5EF4-FFF2-40B4-BE49-F238E27FC236}">
                        <a16:creationId xmlns:a16="http://schemas.microsoft.com/office/drawing/2014/main" id="{FECCA75B-BF69-4F0C-8A32-16DF7416C285}"/>
                      </a:ext>
                    </a:extLst>
                  </p:cNvPr>
                  <p:cNvSpPr txBox="1">
                    <a:spLocks noChangeArrowheads="1"/>
                  </p:cNvSpPr>
                  <p:nvPr/>
                </p:nvSpPr>
                <p:spPr bwMode="auto">
                  <a:xfrm>
                    <a:off x="2914650" y="187325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grpSp>
        <p:sp>
          <p:nvSpPr>
            <p:cNvPr id="35846" name="Google Shape;279;p24">
              <a:extLst>
                <a:ext uri="{FF2B5EF4-FFF2-40B4-BE49-F238E27FC236}">
                  <a16:creationId xmlns:a16="http://schemas.microsoft.com/office/drawing/2014/main" id="{8375755F-0C5B-4EDF-8B2F-5DF36EC2FFFF}"/>
                </a:ext>
              </a:extLst>
            </p:cNvPr>
            <p:cNvSpPr txBox="1">
              <a:spLocks noChangeArrowheads="1"/>
            </p:cNvSpPr>
            <p:nvPr/>
          </p:nvSpPr>
          <p:spPr bwMode="auto">
            <a:xfrm>
              <a:off x="3776717" y="3736699"/>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$100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$100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5847" name="Google Shape;280;p24">
              <a:extLst>
                <a:ext uri="{FF2B5EF4-FFF2-40B4-BE49-F238E27FC236}">
                  <a16:creationId xmlns:a16="http://schemas.microsoft.com/office/drawing/2014/main" id="{9285483E-E24D-401C-81AD-EDF880124542}"/>
                </a:ext>
              </a:extLst>
            </p:cNvPr>
            <p:cNvSpPr txBox="1">
              <a:spLocks noChangeArrowheads="1"/>
            </p:cNvSpPr>
            <p:nvPr/>
          </p:nvSpPr>
          <p:spPr bwMode="auto">
            <a:xfrm>
              <a:off x="4767316" y="3078481"/>
              <a:ext cx="10858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990000"/>
                </a:buClr>
                <a:buSzPts val="2800"/>
                <a:buFont typeface="Times New Roman" panose="02020603050405020304" pitchFamily="18" charset="0"/>
                <a:buNone/>
              </a:pPr>
              <a:r>
                <a:rPr lang="en-US" altLang="en-US" sz="28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dirty="0"/>
            </a:p>
          </p:txBody>
        </p:sp>
        <p:sp>
          <p:nvSpPr>
            <p:cNvPr id="35848" name="Google Shape;281;p24">
              <a:extLst>
                <a:ext uri="{FF2B5EF4-FFF2-40B4-BE49-F238E27FC236}">
                  <a16:creationId xmlns:a16="http://schemas.microsoft.com/office/drawing/2014/main" id="{8DA8A947-42AD-4DD8-81BD-3F301BA9A345}"/>
                </a:ext>
              </a:extLst>
            </p:cNvPr>
            <p:cNvSpPr txBox="1">
              <a:spLocks noChangeArrowheads="1"/>
            </p:cNvSpPr>
            <p:nvPr/>
          </p:nvSpPr>
          <p:spPr bwMode="auto">
            <a:xfrm>
              <a:off x="6515154" y="3078481"/>
              <a:ext cx="1447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2800"/>
                <a:buFont typeface="Times New Roman" panose="02020603050405020304" pitchFamily="18" charset="0"/>
                <a:buNone/>
              </a:pPr>
              <a:r>
                <a:rPr lang="en-US" altLang="en-US" sz="28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dirty="0"/>
            </a:p>
          </p:txBody>
        </p:sp>
        <p:sp>
          <p:nvSpPr>
            <p:cNvPr id="35853" name="Google Shape;286;p24">
              <a:extLst>
                <a:ext uri="{FF2B5EF4-FFF2-40B4-BE49-F238E27FC236}">
                  <a16:creationId xmlns:a16="http://schemas.microsoft.com/office/drawing/2014/main" id="{72E33E39-9890-4BA8-8983-23E8F0A78641}"/>
                </a:ext>
              </a:extLst>
            </p:cNvPr>
            <p:cNvSpPr txBox="1">
              <a:spLocks noChangeArrowheads="1"/>
            </p:cNvSpPr>
            <p:nvPr/>
          </p:nvSpPr>
          <p:spPr bwMode="auto">
            <a:xfrm>
              <a:off x="3815505" y="4640620"/>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$170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$20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5854" name="Google Shape;287;p24">
              <a:extLst>
                <a:ext uri="{FF2B5EF4-FFF2-40B4-BE49-F238E27FC236}">
                  <a16:creationId xmlns:a16="http://schemas.microsoft.com/office/drawing/2014/main" id="{A74CFDC8-2A1F-44CD-B6D8-5E1561132A9C}"/>
                </a:ext>
              </a:extLst>
            </p:cNvPr>
            <p:cNvSpPr txBox="1">
              <a:spLocks noChangeArrowheads="1"/>
            </p:cNvSpPr>
            <p:nvPr/>
          </p:nvSpPr>
          <p:spPr bwMode="auto">
            <a:xfrm>
              <a:off x="5955981" y="4617999"/>
              <a:ext cx="2590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$50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$50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5844" name="Google Shape;277;p24">
              <a:extLst>
                <a:ext uri="{FF2B5EF4-FFF2-40B4-BE49-F238E27FC236}">
                  <a16:creationId xmlns:a16="http://schemas.microsoft.com/office/drawing/2014/main" id="{B3F36941-2AD2-4E40-AC99-2E6D26DE37C1}"/>
                </a:ext>
              </a:extLst>
            </p:cNvPr>
            <p:cNvSpPr txBox="1">
              <a:spLocks noChangeArrowheads="1"/>
            </p:cNvSpPr>
            <p:nvPr/>
          </p:nvSpPr>
          <p:spPr bwMode="auto">
            <a:xfrm>
              <a:off x="5008616" y="2580005"/>
              <a:ext cx="2686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3600"/>
                <a:buFont typeface="Times New Roman" panose="02020603050405020304" pitchFamily="18" charset="0"/>
                <a:buNone/>
              </a:pP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Firm 2</a:t>
              </a:r>
              <a:endParaRPr lang="en-US" altLang="en-US" dirty="0"/>
            </a:p>
          </p:txBody>
        </p:sp>
        <p:sp>
          <p:nvSpPr>
            <p:cNvPr id="35845" name="Google Shape;278;p24">
              <a:extLst>
                <a:ext uri="{FF2B5EF4-FFF2-40B4-BE49-F238E27FC236}">
                  <a16:creationId xmlns:a16="http://schemas.microsoft.com/office/drawing/2014/main" id="{DA6DCB8D-A717-4508-B546-01FE85DA8EF8}"/>
                </a:ext>
              </a:extLst>
            </p:cNvPr>
            <p:cNvSpPr txBox="1">
              <a:spLocks noChangeArrowheads="1"/>
            </p:cNvSpPr>
            <p:nvPr/>
          </p:nvSpPr>
          <p:spPr bwMode="auto">
            <a:xfrm rot="16200000">
              <a:off x="1992366" y="4238943"/>
              <a:ext cx="1600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Firm 1</a:t>
              </a:r>
              <a:endParaRPr lang="en-US" altLang="en-US" dirty="0"/>
            </a:p>
          </p:txBody>
        </p:sp>
        <p:sp>
          <p:nvSpPr>
            <p:cNvPr id="35849" name="Google Shape;282;p24">
              <a:extLst>
                <a:ext uri="{FF2B5EF4-FFF2-40B4-BE49-F238E27FC236}">
                  <a16:creationId xmlns:a16="http://schemas.microsoft.com/office/drawing/2014/main" id="{24782CE7-A477-4A6C-8F29-8143E4C2CD76}"/>
                </a:ext>
              </a:extLst>
            </p:cNvPr>
            <p:cNvSpPr txBox="1">
              <a:spLocks noChangeArrowheads="1"/>
            </p:cNvSpPr>
            <p:nvPr/>
          </p:nvSpPr>
          <p:spPr bwMode="auto">
            <a:xfrm>
              <a:off x="3073454" y="3823018"/>
              <a:ext cx="10096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99"/>
                </a:buClr>
                <a:buSzPts val="28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dirty="0"/>
            </a:p>
          </p:txBody>
        </p:sp>
        <p:sp>
          <p:nvSpPr>
            <p:cNvPr id="35850" name="Google Shape;283;p24">
              <a:extLst>
                <a:ext uri="{FF2B5EF4-FFF2-40B4-BE49-F238E27FC236}">
                  <a16:creationId xmlns:a16="http://schemas.microsoft.com/office/drawing/2014/main" id="{B7CDEB6F-68DA-4CCE-B444-6EFA04FD705A}"/>
                </a:ext>
              </a:extLst>
            </p:cNvPr>
            <p:cNvSpPr txBox="1">
              <a:spLocks noChangeArrowheads="1"/>
            </p:cNvSpPr>
            <p:nvPr/>
          </p:nvSpPr>
          <p:spPr bwMode="auto">
            <a:xfrm>
              <a:off x="2854379" y="4746943"/>
              <a:ext cx="1447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28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dirty="0"/>
            </a:p>
          </p:txBody>
        </p:sp>
        <p:sp>
          <p:nvSpPr>
            <p:cNvPr id="35852" name="Google Shape;285;p24">
              <a:extLst>
                <a:ext uri="{FF2B5EF4-FFF2-40B4-BE49-F238E27FC236}">
                  <a16:creationId xmlns:a16="http://schemas.microsoft.com/office/drawing/2014/main" id="{AB76172B-AA75-4124-81AE-1D9756501A5D}"/>
                </a:ext>
              </a:extLst>
            </p:cNvPr>
            <p:cNvSpPr txBox="1">
              <a:spLocks noChangeArrowheads="1"/>
            </p:cNvSpPr>
            <p:nvPr/>
          </p:nvSpPr>
          <p:spPr bwMode="auto">
            <a:xfrm>
              <a:off x="5943654" y="3673397"/>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$20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$170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293" name="Google Shape;293;p24">
              <a:extLst>
                <a:ext uri="{FF2B5EF4-FFF2-40B4-BE49-F238E27FC236}">
                  <a16:creationId xmlns:a16="http://schemas.microsoft.com/office/drawing/2014/main" id="{CEAEFD7C-5CFF-4301-9DB5-C044B941987A}"/>
                </a:ext>
              </a:extLst>
            </p:cNvPr>
            <p:cNvSpPr>
              <a:spLocks noChangeArrowheads="1"/>
            </p:cNvSpPr>
            <p:nvPr/>
          </p:nvSpPr>
          <p:spPr bwMode="auto">
            <a:xfrm>
              <a:off x="4134483" y="4561566"/>
              <a:ext cx="1143000" cy="838200"/>
            </a:xfrm>
            <a:prstGeom prst="ellipse">
              <a:avLst/>
            </a:prstGeom>
            <a:noFill/>
            <a:ln w="762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 name="Google Shape;292;p24">
              <a:extLst>
                <a:ext uri="{FF2B5EF4-FFF2-40B4-BE49-F238E27FC236}">
                  <a16:creationId xmlns:a16="http://schemas.microsoft.com/office/drawing/2014/main" id="{F9CB782F-DE59-4711-84AC-30C0ED140C60}"/>
                </a:ext>
              </a:extLst>
            </p:cNvPr>
            <p:cNvSpPr>
              <a:spLocks noChangeArrowheads="1"/>
            </p:cNvSpPr>
            <p:nvPr/>
          </p:nvSpPr>
          <p:spPr bwMode="auto">
            <a:xfrm>
              <a:off x="6290465" y="4561566"/>
              <a:ext cx="1143000" cy="838200"/>
            </a:xfrm>
            <a:prstGeom prst="ellipse">
              <a:avLst/>
            </a:prstGeom>
            <a:noFill/>
            <a:ln w="762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4" name="Google Shape;280;p24">
              <a:extLst>
                <a:ext uri="{FF2B5EF4-FFF2-40B4-BE49-F238E27FC236}">
                  <a16:creationId xmlns:a16="http://schemas.microsoft.com/office/drawing/2014/main" id="{4981BF13-3C00-4F77-B751-B79702B59D3F}"/>
                </a:ext>
              </a:extLst>
            </p:cNvPr>
            <p:cNvSpPr txBox="1">
              <a:spLocks noChangeArrowheads="1"/>
            </p:cNvSpPr>
            <p:nvPr/>
          </p:nvSpPr>
          <p:spPr bwMode="auto">
            <a:xfrm>
              <a:off x="4767316" y="3077251"/>
              <a:ext cx="10858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990000"/>
                </a:buClr>
                <a:buSzPts val="2800"/>
                <a:buFont typeface="Times New Roman" panose="02020603050405020304" pitchFamily="18" charset="0"/>
                <a:buNone/>
              </a:pPr>
              <a:r>
                <a:rPr lang="en-US" altLang="en-US" sz="28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dirty="0"/>
            </a:p>
          </p:txBody>
        </p:sp>
        <p:sp>
          <p:nvSpPr>
            <p:cNvPr id="36" name="Google Shape;281;p24">
              <a:extLst>
                <a:ext uri="{FF2B5EF4-FFF2-40B4-BE49-F238E27FC236}">
                  <a16:creationId xmlns:a16="http://schemas.microsoft.com/office/drawing/2014/main" id="{2F5DF8A9-F2DA-465B-A434-CA973234AAD5}"/>
                </a:ext>
              </a:extLst>
            </p:cNvPr>
            <p:cNvSpPr txBox="1">
              <a:spLocks noChangeArrowheads="1"/>
            </p:cNvSpPr>
            <p:nvPr/>
          </p:nvSpPr>
          <p:spPr bwMode="auto">
            <a:xfrm>
              <a:off x="6515154" y="3077251"/>
              <a:ext cx="1447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2800"/>
                <a:buFont typeface="Times New Roman" panose="02020603050405020304" pitchFamily="18" charset="0"/>
                <a:buNone/>
              </a:pPr>
              <a:r>
                <a:rPr lang="en-US" altLang="en-US" sz="28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dirty="0"/>
            </a:p>
          </p:txBody>
        </p:sp>
      </p:grpSp>
      <p:sp>
        <p:nvSpPr>
          <p:cNvPr id="35841" name="Google Shape;260;p24">
            <a:extLst>
              <a:ext uri="{FF2B5EF4-FFF2-40B4-BE49-F238E27FC236}">
                <a16:creationId xmlns:a16="http://schemas.microsoft.com/office/drawing/2014/main" id="{30C56873-ECFD-49BD-88C3-13B9A66ADECB}"/>
              </a:ext>
            </a:extLst>
          </p:cNvPr>
          <p:cNvSpPr txBox="1">
            <a:spLocks noChangeArrowheads="1"/>
          </p:cNvSpPr>
          <p:nvPr/>
        </p:nvSpPr>
        <p:spPr bwMode="auto">
          <a:xfrm>
            <a:off x="670560" y="37942"/>
            <a:ext cx="1048512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75" tIns="44450" rIns="90475" bIns="4445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99"/>
              </a:buClr>
              <a:buSzPts val="4100"/>
              <a:buFont typeface="Times New Roman" panose="02020603050405020304" pitchFamily="18" charset="0"/>
              <a:buNone/>
            </a:pPr>
            <a:r>
              <a:rPr lang="en-US" altLang="en-US" sz="3200"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One Shot Prisoner’s Dilemma “Dominant Strategy” Definition </a:t>
            </a:r>
            <a:endParaRPr lang="en-US" altLang="en-US" sz="1050" dirty="0">
              <a:solidFill>
                <a:schemeClr val="tx1"/>
              </a:solidFill>
            </a:endParaRPr>
          </a:p>
        </p:txBody>
      </p:sp>
      <p:sp>
        <p:nvSpPr>
          <p:cNvPr id="289" name="Google Shape;289;p24">
            <a:extLst>
              <a:ext uri="{FF2B5EF4-FFF2-40B4-BE49-F238E27FC236}">
                <a16:creationId xmlns:a16="http://schemas.microsoft.com/office/drawing/2014/main" id="{2449A49E-6AC8-4419-B8B3-C958CC344346}"/>
              </a:ext>
            </a:extLst>
          </p:cNvPr>
          <p:cNvSpPr txBox="1">
            <a:spLocks noChangeArrowheads="1"/>
          </p:cNvSpPr>
          <p:nvPr/>
        </p:nvSpPr>
        <p:spPr bwMode="auto">
          <a:xfrm>
            <a:off x="1430625" y="880273"/>
            <a:ext cx="9318892" cy="1335600"/>
          </a:xfrm>
          <a:prstGeom prst="rect">
            <a:avLst/>
          </a:prstGeom>
          <a:noFill/>
          <a:ln w="381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3200"/>
              <a:buFont typeface="Times New Roman" panose="02020603050405020304" pitchFamily="18" charset="0"/>
              <a:buNone/>
            </a:pPr>
            <a:r>
              <a:rPr lang="en-US" altLang="en-US" sz="2400" u="sng"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t>In the “one shot” game</a:t>
            </a:r>
            <a:r>
              <a:rPr lang="en-US" altLang="en-US" sz="2400"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t>, cutting price is the </a:t>
            </a:r>
            <a:r>
              <a:rPr lang="en-US" altLang="en-US" sz="2400" b="1" i="1"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t>“dominant strategy.”</a:t>
            </a:r>
            <a:br>
              <a:rPr lang="en-US" altLang="en-US" sz="2400" b="1" i="1"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br>
            <a:endParaRPr lang="en-US" altLang="en-US" sz="2400" b="1" i="1"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endParaRPr>
          </a:p>
          <a:p>
            <a:pPr eaLnBrk="1" hangingPunct="1">
              <a:lnSpc>
                <a:spcPct val="90000"/>
              </a:lnSpc>
              <a:buSzPts val="3200"/>
              <a:buFont typeface="Times New Roman" panose="02020603050405020304" pitchFamily="18" charset="0"/>
              <a:buNone/>
            </a:pPr>
            <a:r>
              <a:rPr lang="en-US" altLang="en-US" sz="2400" b="1" dirty="0">
                <a:solidFill>
                  <a:srgbClr val="C00000"/>
                </a:solidFill>
                <a:highlight>
                  <a:srgbClr val="FFFF00"/>
                </a:highlight>
                <a:latin typeface="Times New Roman" panose="02020603050405020304" pitchFamily="18" charset="0"/>
                <a:cs typeface="Times New Roman" panose="02020603050405020304" pitchFamily="18" charset="0"/>
                <a:sym typeface="Times New Roman" panose="02020603050405020304" pitchFamily="18" charset="0"/>
              </a:rPr>
              <a:t>Firm #1-Dominant strategy is cut price regardless of Firm #2’s price.  </a:t>
            </a:r>
          </a:p>
        </p:txBody>
      </p:sp>
      <p:cxnSp>
        <p:nvCxnSpPr>
          <p:cNvPr id="86" name="Straight Arrow Connector 85">
            <a:extLst>
              <a:ext uri="{FF2B5EF4-FFF2-40B4-BE49-F238E27FC236}">
                <a16:creationId xmlns:a16="http://schemas.microsoft.com/office/drawing/2014/main" id="{C3D0B3B8-5A9F-4D3C-BEFA-74969657A1F5}"/>
              </a:ext>
            </a:extLst>
          </p:cNvPr>
          <p:cNvCxnSpPr>
            <a:cxnSpLocks/>
          </p:cNvCxnSpPr>
          <p:nvPr/>
        </p:nvCxnSpPr>
        <p:spPr>
          <a:xfrm flipH="1" flipV="1">
            <a:off x="7962954" y="5286732"/>
            <a:ext cx="1738939" cy="541934"/>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88" name="Google Shape;285;p24">
            <a:extLst>
              <a:ext uri="{FF2B5EF4-FFF2-40B4-BE49-F238E27FC236}">
                <a16:creationId xmlns:a16="http://schemas.microsoft.com/office/drawing/2014/main" id="{2BCAED02-7019-4DB5-9FA5-9DCE827D3BCC}"/>
              </a:ext>
            </a:extLst>
          </p:cNvPr>
          <p:cNvSpPr txBox="1">
            <a:spLocks noChangeArrowheads="1"/>
          </p:cNvSpPr>
          <p:nvPr/>
        </p:nvSpPr>
        <p:spPr bwMode="auto">
          <a:xfrm>
            <a:off x="9280635" y="5601469"/>
            <a:ext cx="239024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“Lose/Lose”</a:t>
            </a:r>
          </a:p>
          <a:p>
            <a:pPr algn="ctr" eaLnBrk="1" hangingPunct="1">
              <a:buClr>
                <a:srgbClr val="000099"/>
              </a:buClr>
              <a:buSzPts val="36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Equilibrium</a:t>
            </a:r>
            <a:endParaRPr lang="en-US" altLang="en-US" sz="1100" dirty="0"/>
          </a:p>
        </p:txBody>
      </p:sp>
      <p:cxnSp>
        <p:nvCxnSpPr>
          <p:cNvPr id="39" name="Straight Arrow Connector 38">
            <a:extLst>
              <a:ext uri="{FF2B5EF4-FFF2-40B4-BE49-F238E27FC236}">
                <a16:creationId xmlns:a16="http://schemas.microsoft.com/office/drawing/2014/main" id="{4EED2FFE-DDDD-4007-AA50-F43EAC53771E}"/>
              </a:ext>
            </a:extLst>
          </p:cNvPr>
          <p:cNvCxnSpPr>
            <a:cxnSpLocks/>
          </p:cNvCxnSpPr>
          <p:nvPr/>
        </p:nvCxnSpPr>
        <p:spPr>
          <a:xfrm>
            <a:off x="6844243" y="4193791"/>
            <a:ext cx="0" cy="506621"/>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C352263C-ED7A-4299-962B-0028A04A7AF6}"/>
              </a:ext>
            </a:extLst>
          </p:cNvPr>
          <p:cNvCxnSpPr>
            <a:cxnSpLocks/>
          </p:cNvCxnSpPr>
          <p:nvPr/>
        </p:nvCxnSpPr>
        <p:spPr>
          <a:xfrm>
            <a:off x="4665760" y="4240322"/>
            <a:ext cx="0" cy="506621"/>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841990"/>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FA535F0-8533-4108-8A6A-4D7529FFE7BC}" type="datetime4">
              <a:rPr lang="en-US" smtClean="0"/>
              <a:t>April 30, 2023</a:t>
            </a:fld>
            <a:endParaRPr lang="en-US" altLang="en-US">
              <a:solidFill>
                <a:schemeClr val="bg2"/>
              </a:solidFill>
            </a:endParaRPr>
          </a:p>
        </p:txBody>
      </p:sp>
      <p:sp>
        <p:nvSpPr>
          <p:cNvPr id="3" name="Slide Number Placeholder 2"/>
          <p:cNvSpPr>
            <a:spLocks noGrp="1"/>
          </p:cNvSpPr>
          <p:nvPr>
            <p:ph type="sldNum" sz="quarter" idx="12"/>
          </p:nvPr>
        </p:nvSpPr>
        <p:spPr/>
        <p:txBody>
          <a:bodyPr/>
          <a:lstStyle/>
          <a:p>
            <a:fld id="{95712706-71F5-4180-AD42-C0024FFCA074}" type="slidenum">
              <a:rPr lang="en-US" altLang="en-US" smtClean="0"/>
              <a:pPr/>
              <a:t>60</a:t>
            </a:fld>
            <a:endParaRPr lang="en-US" altLang="en-US"/>
          </a:p>
        </p:txBody>
      </p:sp>
      <p:pic>
        <p:nvPicPr>
          <p:cNvPr id="6" name="Picture 5" descr="Amazon Media Room: Press Releases - Google Chrom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275" y="0"/>
            <a:ext cx="10903450" cy="6858000"/>
          </a:xfrm>
          <a:prstGeom prst="rect">
            <a:avLst/>
          </a:prstGeom>
          <a:solidFill>
            <a:schemeClr val="bg2">
              <a:alpha val="10000"/>
            </a:schemeClr>
          </a:solidFill>
          <a:ln w="9525">
            <a:noFill/>
            <a:miter lim="800000"/>
            <a:headEnd/>
            <a:tailEnd/>
          </a:ln>
        </p:spPr>
      </p:pic>
      <p:sp>
        <p:nvSpPr>
          <p:cNvPr id="5" name="Text Box 5"/>
          <p:cNvSpPr txBox="1">
            <a:spLocks noChangeArrowheads="1"/>
          </p:cNvSpPr>
          <p:nvPr/>
        </p:nvSpPr>
        <p:spPr bwMode="auto">
          <a:xfrm>
            <a:off x="10266947" y="6591654"/>
            <a:ext cx="1925053" cy="300082"/>
          </a:xfrm>
          <a:prstGeom prst="rect">
            <a:avLst/>
          </a:prstGeom>
          <a:solidFill>
            <a:schemeClr val="bg2">
              <a:alpha val="10000"/>
            </a:schemeClr>
          </a:solidFill>
          <a:ln w="9525">
            <a:noFill/>
            <a:miter lim="800000"/>
            <a:headEnd/>
            <a:tailEnd/>
          </a:ln>
        </p:spPr>
        <p:txBody>
          <a:bodyPr wrap="square">
            <a:spAutoFit/>
          </a:bodyPr>
          <a:lstStyle>
            <a:defPPr>
              <a:defRPr lang="en-US"/>
            </a:defPPr>
            <a:lvl1pPr algn="r">
              <a:spcBef>
                <a:spcPct val="50000"/>
              </a:spcBef>
              <a:defRPr sz="1350" b="0" i="0">
                <a:solidFill>
                  <a:schemeClr val="accent4">
                    <a:lumMod val="75000"/>
                    <a:lumOff val="25000"/>
                  </a:schemeClr>
                </a:solidFill>
                <a:latin typeface="+mn-lt"/>
                <a:cs typeface="Times New Roman" panose="02020603050405020304" pitchFamily="18" charset="0"/>
              </a:defRPr>
            </a:lvl1pPr>
            <a:lvl2pPr>
              <a:defRPr i="1"/>
            </a:lvl2pPr>
            <a:lvl3pPr>
              <a:defRPr i="1"/>
            </a:lvl3pPr>
            <a:lvl4pPr>
              <a:defRPr i="1"/>
            </a:lvl4pPr>
            <a:lvl5pPr>
              <a:defRPr i="1"/>
            </a:lvl5pPr>
            <a:lvl6pPr>
              <a:defRPr i="1"/>
            </a:lvl6pPr>
            <a:lvl7pPr>
              <a:defRPr i="1"/>
            </a:lvl7pPr>
            <a:lvl8pPr>
              <a:defRPr i="1"/>
            </a:lvl8pPr>
            <a:lvl9pPr>
              <a:defRPr i="1"/>
            </a:lvl9pPr>
          </a:lstStyle>
          <a:p>
            <a:r>
              <a:rPr lang="en-US" dirty="0"/>
              <a:t>Amazon, Jan 20, 2010 </a:t>
            </a:r>
          </a:p>
        </p:txBody>
      </p:sp>
    </p:spTree>
    <p:extLst>
      <p:ext uri="{BB962C8B-B14F-4D97-AF65-F5344CB8AC3E}">
        <p14:creationId xmlns:p14="http://schemas.microsoft.com/office/powerpoint/2010/main" val="31204847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FA535F0-8533-4108-8A6A-4D7529FFE7BC}" type="datetime4">
              <a:rPr lang="en-US" smtClean="0"/>
              <a:t>April 30, 2023</a:t>
            </a:fld>
            <a:endParaRPr lang="en-US" altLang="en-US">
              <a:solidFill>
                <a:schemeClr val="bg2"/>
              </a:solidFill>
            </a:endParaRPr>
          </a:p>
        </p:txBody>
      </p:sp>
      <p:sp>
        <p:nvSpPr>
          <p:cNvPr id="3" name="Slide Number Placeholder 2"/>
          <p:cNvSpPr>
            <a:spLocks noGrp="1"/>
          </p:cNvSpPr>
          <p:nvPr>
            <p:ph type="sldNum" sz="quarter" idx="12"/>
          </p:nvPr>
        </p:nvSpPr>
        <p:spPr/>
        <p:txBody>
          <a:bodyPr/>
          <a:lstStyle/>
          <a:p>
            <a:fld id="{95712706-71F5-4180-AD42-C0024FFCA074}" type="slidenum">
              <a:rPr lang="en-US" altLang="en-US" smtClean="0"/>
              <a:pPr/>
              <a:t>61</a:t>
            </a:fld>
            <a:endParaRPr lang="en-US" altLang="en-US"/>
          </a:p>
        </p:txBody>
      </p:sp>
      <p:pic>
        <p:nvPicPr>
          <p:cNvPr id="4" name="Picture 3"/>
          <p:cNvPicPr>
            <a:picLocks noChangeAspect="1"/>
          </p:cNvPicPr>
          <p:nvPr/>
        </p:nvPicPr>
        <p:blipFill>
          <a:blip r:embed="rId2"/>
          <a:stretch>
            <a:fillRect/>
          </a:stretch>
        </p:blipFill>
        <p:spPr>
          <a:xfrm>
            <a:off x="0" y="0"/>
            <a:ext cx="12232682" cy="6400800"/>
          </a:xfrm>
          <a:prstGeom prst="rect">
            <a:avLst/>
          </a:prstGeom>
        </p:spPr>
      </p:pic>
    </p:spTree>
    <p:extLst>
      <p:ext uri="{BB962C8B-B14F-4D97-AF65-F5344CB8AC3E}">
        <p14:creationId xmlns:p14="http://schemas.microsoft.com/office/powerpoint/2010/main" val="24536233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5026B-E46A-4122-9797-D80D8702CD18}"/>
              </a:ext>
            </a:extLst>
          </p:cNvPr>
          <p:cNvSpPr>
            <a:spLocks noGrp="1"/>
          </p:cNvSpPr>
          <p:nvPr>
            <p:ph type="title"/>
          </p:nvPr>
        </p:nvSpPr>
        <p:spPr/>
        <p:txBody>
          <a:bodyPr>
            <a:normAutofit/>
          </a:bodyPr>
          <a:lstStyle/>
          <a:p>
            <a:r>
              <a:rPr lang="en-US" sz="3600" dirty="0"/>
              <a:t>Legal Analysis</a:t>
            </a:r>
          </a:p>
        </p:txBody>
      </p:sp>
      <p:sp>
        <p:nvSpPr>
          <p:cNvPr id="3" name="Text Placeholder 2">
            <a:extLst>
              <a:ext uri="{FF2B5EF4-FFF2-40B4-BE49-F238E27FC236}">
                <a16:creationId xmlns:a16="http://schemas.microsoft.com/office/drawing/2014/main" id="{91E2F2D0-4B15-4F7F-8262-C879C6ADBA9A}"/>
              </a:ext>
            </a:extLst>
          </p:cNvPr>
          <p:cNvSpPr>
            <a:spLocks noGrp="1"/>
          </p:cNvSpPr>
          <p:nvPr>
            <p:ph type="body" idx="1"/>
          </p:nvPr>
        </p:nvSpPr>
        <p:spPr/>
        <p:txBody>
          <a:bodyPr/>
          <a:lstStyle/>
          <a:p>
            <a:r>
              <a:rPr lang="en-US"/>
              <a:t> </a:t>
            </a:r>
          </a:p>
        </p:txBody>
      </p:sp>
    </p:spTree>
    <p:extLst>
      <p:ext uri="{BB962C8B-B14F-4D97-AF65-F5344CB8AC3E}">
        <p14:creationId xmlns:p14="http://schemas.microsoft.com/office/powerpoint/2010/main" val="342031476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191BA-3655-4869-AD65-A36FB8D62FDA}"/>
              </a:ext>
            </a:extLst>
          </p:cNvPr>
          <p:cNvSpPr>
            <a:spLocks noGrp="1"/>
          </p:cNvSpPr>
          <p:nvPr>
            <p:ph type="title"/>
          </p:nvPr>
        </p:nvSpPr>
        <p:spPr/>
        <p:txBody>
          <a:bodyPr>
            <a:normAutofit/>
          </a:bodyPr>
          <a:lstStyle/>
          <a:p>
            <a:r>
              <a:rPr lang="en-US" sz="3600" dirty="0"/>
              <a:t>Outcome</a:t>
            </a:r>
          </a:p>
        </p:txBody>
      </p:sp>
      <p:sp>
        <p:nvSpPr>
          <p:cNvPr id="3" name="Content Placeholder 2">
            <a:extLst>
              <a:ext uri="{FF2B5EF4-FFF2-40B4-BE49-F238E27FC236}">
                <a16:creationId xmlns:a16="http://schemas.microsoft.com/office/drawing/2014/main" id="{3134498B-2AAA-4A92-B004-82CF3081BCDF}"/>
              </a:ext>
            </a:extLst>
          </p:cNvPr>
          <p:cNvSpPr>
            <a:spLocks noGrp="1"/>
          </p:cNvSpPr>
          <p:nvPr>
            <p:ph idx="1"/>
          </p:nvPr>
        </p:nvSpPr>
        <p:spPr/>
        <p:txBody>
          <a:bodyPr/>
          <a:lstStyle/>
          <a:p>
            <a:r>
              <a:rPr lang="en-US" dirty="0">
                <a:solidFill>
                  <a:srgbClr val="C00000"/>
                </a:solidFill>
              </a:rPr>
              <a:t>Publishers concede agreement and accept consent decree</a:t>
            </a:r>
          </a:p>
          <a:p>
            <a:r>
              <a:rPr lang="en-US" dirty="0"/>
              <a:t>Apple goes to court.  </a:t>
            </a:r>
          </a:p>
          <a:p>
            <a:r>
              <a:rPr lang="en-US" dirty="0"/>
              <a:t>DOJ wins.  Apple’s agreements with publishers to adopt “retail MFNs” is </a:t>
            </a:r>
            <a:r>
              <a:rPr lang="en-US" dirty="0">
                <a:solidFill>
                  <a:srgbClr val="C00000"/>
                </a:solidFill>
              </a:rPr>
              <a:t>per se illegal</a:t>
            </a:r>
          </a:p>
          <a:p>
            <a:r>
              <a:rPr lang="en-US" dirty="0">
                <a:solidFill>
                  <a:srgbClr val="C00000"/>
                </a:solidFill>
              </a:rPr>
              <a:t>2d Cir. agrees</a:t>
            </a:r>
          </a:p>
          <a:p>
            <a:endParaRPr lang="en-US" dirty="0"/>
          </a:p>
        </p:txBody>
      </p:sp>
    </p:spTree>
    <p:extLst>
      <p:ext uri="{BB962C8B-B14F-4D97-AF65-F5344CB8AC3E}">
        <p14:creationId xmlns:p14="http://schemas.microsoft.com/office/powerpoint/2010/main" val="64444780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5460A-EFF0-4153-BC02-30BE923267F3}"/>
              </a:ext>
            </a:extLst>
          </p:cNvPr>
          <p:cNvSpPr>
            <a:spLocks noGrp="1"/>
          </p:cNvSpPr>
          <p:nvPr>
            <p:ph type="title"/>
          </p:nvPr>
        </p:nvSpPr>
        <p:spPr/>
        <p:txBody>
          <a:bodyPr>
            <a:normAutofit/>
          </a:bodyPr>
          <a:lstStyle/>
          <a:p>
            <a:r>
              <a:rPr lang="en-US" sz="3200" dirty="0"/>
              <a:t>2 Sidebar Issues in the Case</a:t>
            </a:r>
          </a:p>
        </p:txBody>
      </p:sp>
      <p:sp>
        <p:nvSpPr>
          <p:cNvPr id="3" name="Content Placeholder 2">
            <a:extLst>
              <a:ext uri="{FF2B5EF4-FFF2-40B4-BE49-F238E27FC236}">
                <a16:creationId xmlns:a16="http://schemas.microsoft.com/office/drawing/2014/main" id="{9E0DC437-34FC-474F-AF92-5876574349E6}"/>
              </a:ext>
            </a:extLst>
          </p:cNvPr>
          <p:cNvSpPr>
            <a:spLocks noGrp="1"/>
          </p:cNvSpPr>
          <p:nvPr>
            <p:ph idx="1"/>
          </p:nvPr>
        </p:nvSpPr>
        <p:spPr>
          <a:xfrm>
            <a:off x="742950" y="1460499"/>
            <a:ext cx="10515600" cy="5032376"/>
          </a:xfrm>
        </p:spPr>
        <p:txBody>
          <a:bodyPr>
            <a:normAutofit/>
          </a:bodyPr>
          <a:lstStyle/>
          <a:p>
            <a:r>
              <a:rPr lang="en-US" sz="2400" dirty="0">
                <a:solidFill>
                  <a:srgbClr val="C00000"/>
                </a:solidFill>
              </a:rPr>
              <a:t>Why include Apple since there was a  conceded publishers’ </a:t>
            </a:r>
            <a:r>
              <a:rPr lang="en-US" sz="2400" i="1" dirty="0">
                <a:solidFill>
                  <a:srgbClr val="C00000"/>
                </a:solidFill>
              </a:rPr>
              <a:t>horizontal conspiracy</a:t>
            </a:r>
          </a:p>
          <a:p>
            <a:pPr lvl="1"/>
            <a:r>
              <a:rPr lang="en-US" sz="2000" dirty="0"/>
              <a:t>Apple as the “cartel ringmaster,” the hub in the hub &amp; spoke conspiracy</a:t>
            </a:r>
          </a:p>
          <a:p>
            <a:pPr lvl="1"/>
            <a:r>
              <a:rPr lang="en-US" sz="2000" dirty="0"/>
              <a:t>Apple as the orchestrator of the agency model and the retail MFN</a:t>
            </a:r>
            <a:br>
              <a:rPr lang="en-US" sz="2000" dirty="0"/>
            </a:br>
            <a:endParaRPr lang="en-US" sz="2000" dirty="0"/>
          </a:p>
          <a:p>
            <a:r>
              <a:rPr lang="en-US" sz="2400" dirty="0">
                <a:solidFill>
                  <a:srgbClr val="C00000"/>
                </a:solidFill>
              </a:rPr>
              <a:t>Was this a legitimate strategy to facilitate entry to compete with the dominant </a:t>
            </a:r>
            <a:br>
              <a:rPr lang="en-US" sz="2400" dirty="0">
                <a:solidFill>
                  <a:srgbClr val="C00000"/>
                </a:solidFill>
              </a:rPr>
            </a:br>
            <a:r>
              <a:rPr lang="en-US" sz="2400" dirty="0">
                <a:solidFill>
                  <a:srgbClr val="C00000"/>
                </a:solidFill>
              </a:rPr>
              <a:t>e-retailer Amazon </a:t>
            </a:r>
          </a:p>
          <a:p>
            <a:pPr lvl="1"/>
            <a:r>
              <a:rPr lang="en-US" sz="2000" dirty="0"/>
              <a:t>Yes – This goal animated one dissenting judge on 2</a:t>
            </a:r>
            <a:r>
              <a:rPr lang="en-US" sz="2000" baseline="30000" dirty="0"/>
              <a:t>nd</a:t>
            </a:r>
            <a:r>
              <a:rPr lang="en-US" sz="2000" dirty="0"/>
              <a:t> Cir panel (but only one)</a:t>
            </a:r>
          </a:p>
          <a:p>
            <a:pPr lvl="1"/>
            <a:r>
              <a:rPr lang="en-US" sz="2000" dirty="0"/>
              <a:t>No – This was not the </a:t>
            </a:r>
            <a:r>
              <a:rPr lang="en-US" sz="2000" i="1" dirty="0"/>
              <a:t>only goal</a:t>
            </a:r>
            <a:r>
              <a:rPr lang="en-US" sz="2000" dirty="0"/>
              <a:t>.  Another goal </a:t>
            </a:r>
            <a:r>
              <a:rPr lang="en-US" sz="2000" i="1" dirty="0"/>
              <a:t>-- and outcome -- </a:t>
            </a:r>
            <a:r>
              <a:rPr lang="en-US" sz="2000" dirty="0"/>
              <a:t>was to raise prices for </a:t>
            </a:r>
            <a:r>
              <a:rPr lang="en-US" sz="2000" dirty="0" err="1"/>
              <a:t>ebooks</a:t>
            </a:r>
            <a:r>
              <a:rPr lang="en-US" sz="2000" dirty="0"/>
              <a:t> and hardcover books, thereby harming consumers</a:t>
            </a:r>
          </a:p>
          <a:p>
            <a:pPr lvl="1"/>
            <a:r>
              <a:rPr lang="en-US" sz="2000" dirty="0">
                <a:solidFill>
                  <a:srgbClr val="C00000"/>
                </a:solidFill>
              </a:rPr>
              <a:t>Antitrust disfavors conspiracies that interfere with market forces (recall </a:t>
            </a:r>
            <a:r>
              <a:rPr lang="en-US" sz="2000" i="1" dirty="0" err="1">
                <a:solidFill>
                  <a:srgbClr val="C00000"/>
                </a:solidFill>
              </a:rPr>
              <a:t>NSPE</a:t>
            </a:r>
            <a:r>
              <a:rPr lang="en-US" sz="2000" dirty="0">
                <a:solidFill>
                  <a:srgbClr val="C00000"/>
                </a:solidFill>
              </a:rPr>
              <a:t>), even if framed as countervailing power “self-help” </a:t>
            </a:r>
          </a:p>
          <a:p>
            <a:pPr lvl="2"/>
            <a:r>
              <a:rPr lang="en-US" sz="1800" dirty="0"/>
              <a:t>We will also see this later in Fashion Originators Guild Assoc (FOGA) case (Topic 17)</a:t>
            </a:r>
            <a:endParaRPr lang="en-US" sz="1600" b="1" dirty="0"/>
          </a:p>
          <a:p>
            <a:r>
              <a:rPr lang="en-US" sz="2400" dirty="0"/>
              <a:t> </a:t>
            </a:r>
          </a:p>
          <a:p>
            <a:pPr lvl="1"/>
            <a:endParaRPr lang="en-US" sz="2000" dirty="0"/>
          </a:p>
        </p:txBody>
      </p:sp>
    </p:spTree>
    <p:extLst>
      <p:ext uri="{BB962C8B-B14F-4D97-AF65-F5344CB8AC3E}">
        <p14:creationId xmlns:p14="http://schemas.microsoft.com/office/powerpoint/2010/main" val="258170672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C1E73B5-2825-4066-99A8-E88BA4801D0C}"/>
              </a:ext>
            </a:extLst>
          </p:cNvPr>
          <p:cNvSpPr>
            <a:spLocks noGrp="1"/>
          </p:cNvSpPr>
          <p:nvPr>
            <p:ph type="title"/>
          </p:nvPr>
        </p:nvSpPr>
        <p:spPr/>
        <p:txBody>
          <a:bodyPr>
            <a:normAutofit/>
          </a:bodyPr>
          <a:lstStyle/>
          <a:p>
            <a:pPr algn="ctr"/>
            <a:r>
              <a:rPr lang="en-US" sz="3600" dirty="0"/>
              <a:t>Hub-and-Spoke Conspiracies</a:t>
            </a:r>
          </a:p>
        </p:txBody>
      </p:sp>
      <p:sp>
        <p:nvSpPr>
          <p:cNvPr id="5" name="Text Placeholder 4">
            <a:extLst>
              <a:ext uri="{FF2B5EF4-FFF2-40B4-BE49-F238E27FC236}">
                <a16:creationId xmlns:a16="http://schemas.microsoft.com/office/drawing/2014/main" id="{D8993F65-46F6-4F0A-8779-9A479F2F903A}"/>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405862378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CB65D-6876-47D6-AD79-96DFC28AA5BC}"/>
              </a:ext>
            </a:extLst>
          </p:cNvPr>
          <p:cNvSpPr>
            <a:spLocks noGrp="1"/>
          </p:cNvSpPr>
          <p:nvPr>
            <p:ph type="title"/>
          </p:nvPr>
        </p:nvSpPr>
        <p:spPr>
          <a:xfrm>
            <a:off x="678712" y="191718"/>
            <a:ext cx="10515600" cy="1325563"/>
          </a:xfrm>
        </p:spPr>
        <p:txBody>
          <a:bodyPr>
            <a:normAutofit/>
          </a:bodyPr>
          <a:lstStyle/>
          <a:p>
            <a:r>
              <a:rPr lang="en-US" sz="3200" dirty="0"/>
              <a:t>Legal Analysis: Hub &amp; Spoke Conspiracies</a:t>
            </a:r>
          </a:p>
        </p:txBody>
      </p:sp>
      <p:sp>
        <p:nvSpPr>
          <p:cNvPr id="3" name="Content Placeholder 2">
            <a:extLst>
              <a:ext uri="{FF2B5EF4-FFF2-40B4-BE49-F238E27FC236}">
                <a16:creationId xmlns:a16="http://schemas.microsoft.com/office/drawing/2014/main" id="{0EB7E91C-E13E-4B45-B182-24568EAB5139}"/>
              </a:ext>
            </a:extLst>
          </p:cNvPr>
          <p:cNvSpPr>
            <a:spLocks noGrp="1"/>
          </p:cNvSpPr>
          <p:nvPr>
            <p:ph idx="1"/>
          </p:nvPr>
        </p:nvSpPr>
        <p:spPr>
          <a:xfrm>
            <a:off x="678712" y="1517281"/>
            <a:ext cx="10515600" cy="5053640"/>
          </a:xfrm>
        </p:spPr>
        <p:txBody>
          <a:bodyPr>
            <a:normAutofit fontScale="85000" lnSpcReduction="20000"/>
          </a:bodyPr>
          <a:lstStyle/>
          <a:p>
            <a:r>
              <a:rPr lang="en-US" dirty="0"/>
              <a:t>Apple “orchestrated” a horizontal conspiracy among the publishers</a:t>
            </a:r>
          </a:p>
          <a:p>
            <a:pPr lvl="1"/>
            <a:r>
              <a:rPr lang="en-US" dirty="0"/>
              <a:t>Apple was the “Hub”</a:t>
            </a:r>
          </a:p>
          <a:p>
            <a:pPr lvl="1"/>
            <a:r>
              <a:rPr lang="en-US" dirty="0"/>
              <a:t>Publishers were the “Spokes”</a:t>
            </a:r>
          </a:p>
          <a:p>
            <a:pPr lvl="1"/>
            <a:r>
              <a:rPr lang="en-US" dirty="0"/>
              <a:t>The agreement among the publishers was the “Rim”– </a:t>
            </a:r>
            <a:r>
              <a:rPr lang="en-US" i="1" dirty="0">
                <a:solidFill>
                  <a:srgbClr val="C00000"/>
                </a:solidFill>
              </a:rPr>
              <a:t>they communicated with each other as well as with and thru Apple</a:t>
            </a:r>
          </a:p>
          <a:p>
            <a:pPr lvl="1"/>
            <a:r>
              <a:rPr lang="en-US" dirty="0"/>
              <a:t>In sum, the combo of Apple and the publishers formed the whole “Wheel”</a:t>
            </a:r>
          </a:p>
          <a:p>
            <a:pPr lvl="1"/>
            <a:r>
              <a:rPr lang="en-US" b="1" i="1" dirty="0">
                <a:solidFill>
                  <a:schemeClr val="accent1"/>
                </a:solidFill>
              </a:rPr>
              <a:t>The Rim is what makes the conduct per se illegal</a:t>
            </a:r>
          </a:p>
          <a:p>
            <a:r>
              <a:rPr lang="en-US" dirty="0"/>
              <a:t>Other Hub &amp; Spoke  conspiracy cases with a Rim</a:t>
            </a:r>
          </a:p>
          <a:p>
            <a:pPr lvl="1"/>
            <a:r>
              <a:rPr lang="en-US" i="1" dirty="0"/>
              <a:t>Interstate Circuit </a:t>
            </a:r>
          </a:p>
          <a:p>
            <a:pPr lvl="1"/>
            <a:r>
              <a:rPr lang="en-US" i="1" dirty="0"/>
              <a:t>Toys R Us</a:t>
            </a:r>
            <a:endParaRPr lang="en-US" i="1" dirty="0">
              <a:solidFill>
                <a:schemeClr val="accent1"/>
              </a:solidFill>
            </a:endParaRPr>
          </a:p>
          <a:p>
            <a:r>
              <a:rPr lang="en-US" dirty="0"/>
              <a:t>Proving the Rim</a:t>
            </a:r>
          </a:p>
          <a:p>
            <a:pPr lvl="1"/>
            <a:r>
              <a:rPr lang="en-US" dirty="0"/>
              <a:t>Explicit communication and agreement among the Spokes shown by direct evidence</a:t>
            </a:r>
          </a:p>
          <a:p>
            <a:pPr lvl="1"/>
            <a:r>
              <a:rPr lang="en-US" dirty="0"/>
              <a:t>Communication and agreement among the Spokes indirectly occurs thru the Hub, allowing inference of horizontal agreement </a:t>
            </a:r>
          </a:p>
          <a:p>
            <a:pPr lvl="2"/>
            <a:r>
              <a:rPr lang="en-US" dirty="0"/>
              <a:t>Mere knowledge of other vertical agreements likely not sufficient</a:t>
            </a:r>
          </a:p>
          <a:p>
            <a:pPr lvl="2"/>
            <a:r>
              <a:rPr lang="en-US" dirty="0"/>
              <a:t>Knowledge plus agreement contingent on agreement by others plus parallel conduct  (as in </a:t>
            </a:r>
            <a:r>
              <a:rPr lang="en-US" i="1" dirty="0"/>
              <a:t>Interstate Cir</a:t>
            </a:r>
            <a:r>
              <a:rPr lang="en-US" dirty="0"/>
              <a:t>)</a:t>
            </a:r>
          </a:p>
          <a:p>
            <a:pPr lvl="2"/>
            <a:r>
              <a:rPr lang="en-US" dirty="0"/>
              <a:t>Of course, other actions contrary to independent self interest also helpful</a:t>
            </a:r>
          </a:p>
          <a:p>
            <a:pPr lvl="2"/>
            <a:endParaRPr lang="en-US" dirty="0"/>
          </a:p>
        </p:txBody>
      </p:sp>
      <p:pic>
        <p:nvPicPr>
          <p:cNvPr id="5" name="Picture 4">
            <a:extLst>
              <a:ext uri="{FF2B5EF4-FFF2-40B4-BE49-F238E27FC236}">
                <a16:creationId xmlns:a16="http://schemas.microsoft.com/office/drawing/2014/main" id="{D9E3873C-8C76-4EDE-A8B5-B07B096ABD8C}"/>
              </a:ext>
            </a:extLst>
          </p:cNvPr>
          <p:cNvPicPr>
            <a:picLocks noChangeAspect="1"/>
          </p:cNvPicPr>
          <p:nvPr/>
        </p:nvPicPr>
        <p:blipFill>
          <a:blip r:embed="rId2"/>
          <a:stretch>
            <a:fillRect/>
          </a:stretch>
        </p:blipFill>
        <p:spPr>
          <a:xfrm>
            <a:off x="9559720" y="287079"/>
            <a:ext cx="1772815" cy="1764936"/>
          </a:xfrm>
          <a:prstGeom prst="rect">
            <a:avLst/>
          </a:prstGeom>
        </p:spPr>
      </p:pic>
    </p:spTree>
    <p:extLst>
      <p:ext uri="{BB962C8B-B14F-4D97-AF65-F5344CB8AC3E}">
        <p14:creationId xmlns:p14="http://schemas.microsoft.com/office/powerpoint/2010/main" val="226257444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Box 1"/>
          <p:cNvSpPr txBox="1">
            <a:spLocks noChangeArrowheads="1"/>
          </p:cNvSpPr>
          <p:nvPr/>
        </p:nvSpPr>
        <p:spPr bwMode="auto">
          <a:xfrm>
            <a:off x="2415004" y="381001"/>
            <a:ext cx="718260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2400" b="1" dirty="0">
                <a:latin typeface="+mj-lt"/>
                <a:cs typeface="Times New Roman" panose="02020603050405020304" pitchFamily="18" charset="0"/>
              </a:rPr>
              <a:t>Figure 3-2 (p.335):</a:t>
            </a:r>
          </a:p>
          <a:p>
            <a:pPr algn="ctr">
              <a:spcBef>
                <a:spcPct val="0"/>
              </a:spcBef>
              <a:buFontTx/>
              <a:buNone/>
            </a:pPr>
            <a:r>
              <a:rPr lang="en-US" sz="2400" b="1" i="1" dirty="0">
                <a:latin typeface="+mj-lt"/>
                <a:cs typeface="Times New Roman" panose="02020603050405020304" pitchFamily="18" charset="0"/>
              </a:rPr>
              <a:t>Interstate Circuit </a:t>
            </a:r>
            <a:r>
              <a:rPr lang="en-US" sz="2400" b="1" dirty="0">
                <a:latin typeface="+mj-lt"/>
                <a:cs typeface="Times New Roman" panose="02020603050405020304" pitchFamily="18" charset="0"/>
              </a:rPr>
              <a:t>– The “Hub and Spoke” Conspiracy</a:t>
            </a:r>
          </a:p>
        </p:txBody>
      </p:sp>
      <p:sp>
        <p:nvSpPr>
          <p:cNvPr id="3" name="Rectangle 2"/>
          <p:cNvSpPr/>
          <p:nvPr/>
        </p:nvSpPr>
        <p:spPr>
          <a:xfrm>
            <a:off x="7407876" y="3398411"/>
            <a:ext cx="1295400" cy="762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latin typeface="Times New Roman" panose="02020603050405020304" pitchFamily="18" charset="0"/>
                <a:cs typeface="Times New Roman" panose="02020603050405020304" pitchFamily="18" charset="0"/>
              </a:rPr>
              <a:t>Texas Consolidated</a:t>
            </a:r>
          </a:p>
          <a:p>
            <a:pPr algn="ctr">
              <a:defRPr/>
            </a:pPr>
            <a:r>
              <a:rPr lang="en-US" sz="1600" dirty="0">
                <a:solidFill>
                  <a:schemeClr val="tx1"/>
                </a:solidFill>
                <a:latin typeface="Times New Roman" panose="02020603050405020304" pitchFamily="18" charset="0"/>
                <a:cs typeface="Times New Roman" panose="02020603050405020304" pitchFamily="18" charset="0"/>
              </a:rPr>
              <a:t>(Exhibitor)</a:t>
            </a:r>
          </a:p>
        </p:txBody>
      </p:sp>
      <p:sp>
        <p:nvSpPr>
          <p:cNvPr id="4" name="Rectangle 3"/>
          <p:cNvSpPr/>
          <p:nvPr/>
        </p:nvSpPr>
        <p:spPr>
          <a:xfrm>
            <a:off x="5198076" y="3398411"/>
            <a:ext cx="1295400" cy="762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latin typeface="Times New Roman" panose="02020603050405020304" pitchFamily="18" charset="0"/>
                <a:cs typeface="Times New Roman" panose="02020603050405020304" pitchFamily="18" charset="0"/>
              </a:rPr>
              <a:t>Interstate</a:t>
            </a:r>
          </a:p>
          <a:p>
            <a:pPr algn="ctr">
              <a:defRPr/>
            </a:pPr>
            <a:r>
              <a:rPr lang="en-US" sz="1600" dirty="0">
                <a:solidFill>
                  <a:schemeClr val="tx1"/>
                </a:solidFill>
                <a:latin typeface="Times New Roman" panose="02020603050405020304" pitchFamily="18" charset="0"/>
                <a:cs typeface="Times New Roman" panose="02020603050405020304" pitchFamily="18" charset="0"/>
              </a:rPr>
              <a:t>(Exhibitor)</a:t>
            </a:r>
          </a:p>
        </p:txBody>
      </p:sp>
      <p:sp>
        <p:nvSpPr>
          <p:cNvPr id="48133" name="TextBox 4"/>
          <p:cNvSpPr txBox="1">
            <a:spLocks noChangeArrowheads="1"/>
          </p:cNvSpPr>
          <p:nvPr/>
        </p:nvSpPr>
        <p:spPr bwMode="auto">
          <a:xfrm>
            <a:off x="6501414" y="3398412"/>
            <a:ext cx="8429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200">
                <a:latin typeface="Times New Roman" panose="02020603050405020304" pitchFamily="18" charset="0"/>
                <a:cs typeface="Times New Roman" panose="02020603050405020304" pitchFamily="18" charset="0"/>
              </a:rPr>
              <a:t>O’Donnell</a:t>
            </a:r>
          </a:p>
        </p:txBody>
      </p:sp>
      <p:sp>
        <p:nvSpPr>
          <p:cNvPr id="48134" name="TextBox 5"/>
          <p:cNvSpPr txBox="1">
            <a:spLocks noChangeArrowheads="1"/>
          </p:cNvSpPr>
          <p:nvPr/>
        </p:nvSpPr>
        <p:spPr bwMode="auto">
          <a:xfrm>
            <a:off x="6501415" y="3884187"/>
            <a:ext cx="8715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200">
                <a:latin typeface="Times New Roman" panose="02020603050405020304" pitchFamily="18" charset="0"/>
                <a:cs typeface="Times New Roman" panose="02020603050405020304" pitchFamily="18" charset="0"/>
              </a:rPr>
              <a:t>Hoblitzelle</a:t>
            </a:r>
          </a:p>
        </p:txBody>
      </p:sp>
      <p:cxnSp>
        <p:nvCxnSpPr>
          <p:cNvPr id="7" name="Straight Arrow Connector 6"/>
          <p:cNvCxnSpPr>
            <a:stCxn id="7" idx="3"/>
          </p:cNvCxnSpPr>
          <p:nvPr/>
        </p:nvCxnSpPr>
        <p:spPr>
          <a:xfrm>
            <a:off x="6493476" y="3779411"/>
            <a:ext cx="914400"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5129814" y="1569611"/>
            <a:ext cx="1371600" cy="914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latin typeface="Times New Roman" panose="02020603050405020304" pitchFamily="18" charset="0"/>
                <a:cs typeface="Times New Roman" panose="02020603050405020304" pitchFamily="18" charset="0"/>
              </a:rPr>
              <a:t>Distributor</a:t>
            </a:r>
          </a:p>
        </p:txBody>
      </p:sp>
      <p:sp>
        <p:nvSpPr>
          <p:cNvPr id="9" name="Oval 8"/>
          <p:cNvSpPr/>
          <p:nvPr/>
        </p:nvSpPr>
        <p:spPr>
          <a:xfrm>
            <a:off x="3216876" y="2484011"/>
            <a:ext cx="1371600" cy="914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latin typeface="Times New Roman" panose="02020603050405020304" pitchFamily="18" charset="0"/>
                <a:cs typeface="Times New Roman" panose="02020603050405020304" pitchFamily="18" charset="0"/>
              </a:rPr>
              <a:t>Distributor</a:t>
            </a:r>
          </a:p>
        </p:txBody>
      </p:sp>
      <p:sp>
        <p:nvSpPr>
          <p:cNvPr id="10" name="Oval 9"/>
          <p:cNvSpPr/>
          <p:nvPr/>
        </p:nvSpPr>
        <p:spPr>
          <a:xfrm>
            <a:off x="3216876" y="4160411"/>
            <a:ext cx="1371600" cy="914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latin typeface="Times New Roman" panose="02020603050405020304" pitchFamily="18" charset="0"/>
                <a:cs typeface="Times New Roman" panose="02020603050405020304" pitchFamily="18" charset="0"/>
              </a:rPr>
              <a:t>Distributor</a:t>
            </a:r>
          </a:p>
        </p:txBody>
      </p:sp>
      <p:sp>
        <p:nvSpPr>
          <p:cNvPr id="11" name="Oval 10"/>
          <p:cNvSpPr/>
          <p:nvPr/>
        </p:nvSpPr>
        <p:spPr>
          <a:xfrm>
            <a:off x="5159976" y="5084336"/>
            <a:ext cx="1371600" cy="914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latin typeface="Times New Roman" panose="02020603050405020304" pitchFamily="18" charset="0"/>
                <a:cs typeface="Times New Roman" panose="02020603050405020304" pitchFamily="18" charset="0"/>
              </a:rPr>
              <a:t>Distributor</a:t>
            </a:r>
          </a:p>
        </p:txBody>
      </p:sp>
      <p:sp>
        <p:nvSpPr>
          <p:cNvPr id="12" name="Oval 11"/>
          <p:cNvSpPr/>
          <p:nvPr/>
        </p:nvSpPr>
        <p:spPr>
          <a:xfrm>
            <a:off x="7344376" y="5084336"/>
            <a:ext cx="1371600" cy="914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latin typeface="Times New Roman" panose="02020603050405020304" pitchFamily="18" charset="0"/>
                <a:cs typeface="Times New Roman" panose="02020603050405020304" pitchFamily="18" charset="0"/>
              </a:rPr>
              <a:t>Distributor</a:t>
            </a:r>
          </a:p>
        </p:txBody>
      </p:sp>
      <p:sp>
        <p:nvSpPr>
          <p:cNvPr id="13" name="Oval 12"/>
          <p:cNvSpPr/>
          <p:nvPr/>
        </p:nvSpPr>
        <p:spPr>
          <a:xfrm>
            <a:off x="9398601" y="4160411"/>
            <a:ext cx="1371600" cy="914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latin typeface="Times New Roman" panose="02020603050405020304" pitchFamily="18" charset="0"/>
                <a:cs typeface="Times New Roman" panose="02020603050405020304" pitchFamily="18" charset="0"/>
              </a:rPr>
              <a:t>Distributor</a:t>
            </a:r>
          </a:p>
        </p:txBody>
      </p:sp>
      <p:sp>
        <p:nvSpPr>
          <p:cNvPr id="14" name="Oval 13"/>
          <p:cNvSpPr/>
          <p:nvPr/>
        </p:nvSpPr>
        <p:spPr>
          <a:xfrm>
            <a:off x="9398601" y="2484011"/>
            <a:ext cx="1371600" cy="914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latin typeface="Times New Roman" panose="02020603050405020304" pitchFamily="18" charset="0"/>
                <a:cs typeface="Times New Roman" panose="02020603050405020304" pitchFamily="18" charset="0"/>
              </a:rPr>
              <a:t>Distributor</a:t>
            </a:r>
          </a:p>
        </p:txBody>
      </p:sp>
      <p:sp>
        <p:nvSpPr>
          <p:cNvPr id="15" name="Oval 14"/>
          <p:cNvSpPr/>
          <p:nvPr/>
        </p:nvSpPr>
        <p:spPr>
          <a:xfrm>
            <a:off x="7407876" y="1569611"/>
            <a:ext cx="1371600" cy="914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tx1"/>
                </a:solidFill>
                <a:latin typeface="Times New Roman" panose="02020603050405020304" pitchFamily="18" charset="0"/>
                <a:cs typeface="Times New Roman" panose="02020603050405020304" pitchFamily="18" charset="0"/>
              </a:rPr>
              <a:t>Distributor</a:t>
            </a:r>
          </a:p>
        </p:txBody>
      </p:sp>
      <p:cxnSp>
        <p:nvCxnSpPr>
          <p:cNvPr id="16" name="Straight Arrow Connector 15"/>
          <p:cNvCxnSpPr/>
          <p:nvPr/>
        </p:nvCxnSpPr>
        <p:spPr>
          <a:xfrm>
            <a:off x="5933090" y="2484012"/>
            <a:ext cx="903287" cy="803275"/>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4" idx="6"/>
          </p:cNvCxnSpPr>
          <p:nvPr/>
        </p:nvCxnSpPr>
        <p:spPr>
          <a:xfrm flipV="1">
            <a:off x="4588476" y="4160411"/>
            <a:ext cx="2133600" cy="4572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3" idx="6"/>
          </p:cNvCxnSpPr>
          <p:nvPr/>
        </p:nvCxnSpPr>
        <p:spPr>
          <a:xfrm>
            <a:off x="4588476" y="2941211"/>
            <a:ext cx="2057400" cy="3810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9" idx="4"/>
          </p:cNvCxnSpPr>
          <p:nvPr/>
        </p:nvCxnSpPr>
        <p:spPr>
          <a:xfrm flipH="1">
            <a:off x="6991952" y="2484012"/>
            <a:ext cx="1101725" cy="803275"/>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18" idx="2"/>
          </p:cNvCxnSpPr>
          <p:nvPr/>
        </p:nvCxnSpPr>
        <p:spPr>
          <a:xfrm flipV="1">
            <a:off x="7179277" y="2941211"/>
            <a:ext cx="2219325" cy="3810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cxnSpLocks/>
            <a:stCxn id="15" idx="0"/>
          </p:cNvCxnSpPr>
          <p:nvPr/>
        </p:nvCxnSpPr>
        <p:spPr>
          <a:xfrm flipV="1">
            <a:off x="5845776" y="4217562"/>
            <a:ext cx="990600" cy="866775"/>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endCxn id="16" idx="0"/>
          </p:cNvCxnSpPr>
          <p:nvPr/>
        </p:nvCxnSpPr>
        <p:spPr>
          <a:xfrm>
            <a:off x="6991952" y="4220736"/>
            <a:ext cx="1038225" cy="8636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17" idx="2"/>
          </p:cNvCxnSpPr>
          <p:nvPr/>
        </p:nvCxnSpPr>
        <p:spPr>
          <a:xfrm>
            <a:off x="7179277" y="4160411"/>
            <a:ext cx="2219325" cy="4572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3" idx="7"/>
            <a:endCxn id="12" idx="2"/>
          </p:cNvCxnSpPr>
          <p:nvPr/>
        </p:nvCxnSpPr>
        <p:spPr>
          <a:xfrm flipV="1">
            <a:off x="4386864" y="2026811"/>
            <a:ext cx="742950" cy="59055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2" idx="6"/>
            <a:endCxn id="19" idx="2"/>
          </p:cNvCxnSpPr>
          <p:nvPr/>
        </p:nvCxnSpPr>
        <p:spPr>
          <a:xfrm>
            <a:off x="6501414" y="2026811"/>
            <a:ext cx="906462"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19" idx="6"/>
            <a:endCxn id="18" idx="1"/>
          </p:cNvCxnSpPr>
          <p:nvPr/>
        </p:nvCxnSpPr>
        <p:spPr>
          <a:xfrm>
            <a:off x="8779476" y="2026811"/>
            <a:ext cx="819150" cy="59055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16" idx="6"/>
            <a:endCxn id="17" idx="4"/>
          </p:cNvCxnSpPr>
          <p:nvPr/>
        </p:nvCxnSpPr>
        <p:spPr>
          <a:xfrm flipV="1">
            <a:off x="8715977" y="5074812"/>
            <a:ext cx="1368425" cy="46672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cxnSpLocks/>
            <a:stCxn id="15" idx="6"/>
            <a:endCxn id="16" idx="2"/>
          </p:cNvCxnSpPr>
          <p:nvPr/>
        </p:nvCxnSpPr>
        <p:spPr>
          <a:xfrm>
            <a:off x="6531576" y="5541536"/>
            <a:ext cx="8128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18" idx="4"/>
            <a:endCxn id="17" idx="0"/>
          </p:cNvCxnSpPr>
          <p:nvPr/>
        </p:nvCxnSpPr>
        <p:spPr>
          <a:xfrm>
            <a:off x="10084401" y="3398411"/>
            <a:ext cx="0" cy="76200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13" idx="4"/>
            <a:endCxn id="14" idx="0"/>
          </p:cNvCxnSpPr>
          <p:nvPr/>
        </p:nvCxnSpPr>
        <p:spPr>
          <a:xfrm>
            <a:off x="3902676" y="3398411"/>
            <a:ext cx="0" cy="76200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a:stCxn id="14" idx="5"/>
            <a:endCxn id="15" idx="2"/>
          </p:cNvCxnSpPr>
          <p:nvPr/>
        </p:nvCxnSpPr>
        <p:spPr>
          <a:xfrm>
            <a:off x="4386864" y="4941462"/>
            <a:ext cx="773112" cy="60007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22091" y="4559378"/>
            <a:ext cx="2661036" cy="1323439"/>
          </a:xfrm>
          <a:prstGeom prst="rect">
            <a:avLst/>
          </a:prstGeom>
          <a:noFill/>
          <a:ln w="38100">
            <a:solidFill>
              <a:srgbClr val="0070C0"/>
            </a:solidFill>
          </a:ln>
        </p:spPr>
        <p:txBody>
          <a:bodyPr wrap="square" rtlCol="0">
            <a:spAutoFit/>
          </a:bodyPr>
          <a:lstStyle/>
          <a:p>
            <a:r>
              <a:rPr lang="en-US" sz="2000" b="1" i="1" dirty="0">
                <a:solidFill>
                  <a:srgbClr val="0070C0"/>
                </a:solidFill>
              </a:rPr>
              <a:t>The government was trying to prove the “outer rim”… that the Distributors conspired.</a:t>
            </a:r>
          </a:p>
        </p:txBody>
      </p:sp>
      <p:pic>
        <p:nvPicPr>
          <p:cNvPr id="6" name="Picture 5"/>
          <p:cNvPicPr>
            <a:picLocks noChangeAspect="1"/>
          </p:cNvPicPr>
          <p:nvPr/>
        </p:nvPicPr>
        <p:blipFill>
          <a:blip r:embed="rId2"/>
          <a:stretch>
            <a:fillRect/>
          </a:stretch>
        </p:blipFill>
        <p:spPr>
          <a:xfrm>
            <a:off x="588611" y="1569611"/>
            <a:ext cx="1772815" cy="1764936"/>
          </a:xfrm>
          <a:prstGeom prst="rect">
            <a:avLst/>
          </a:prstGeom>
        </p:spPr>
      </p:pic>
      <p:sp>
        <p:nvSpPr>
          <p:cNvPr id="32" name="Slide Number Placeholder 31"/>
          <p:cNvSpPr>
            <a:spLocks noGrp="1"/>
          </p:cNvSpPr>
          <p:nvPr>
            <p:ph type="sldNum" sz="quarter" idx="12"/>
          </p:nvPr>
        </p:nvSpPr>
        <p:spPr/>
        <p:txBody>
          <a:bodyPr/>
          <a:lstStyle/>
          <a:p>
            <a:fld id="{53059169-D310-4D79-83BC-9AFBAB05B9AD}" type="slidenum">
              <a:rPr lang="en-US" smtClean="0"/>
              <a:t>67</a:t>
            </a:fld>
            <a:endParaRPr lang="en-US" dirty="0"/>
          </a:p>
        </p:txBody>
      </p:sp>
      <p:cxnSp>
        <p:nvCxnSpPr>
          <p:cNvPr id="33" name="Straight Arrow Connector 32">
            <a:extLst>
              <a:ext uri="{FF2B5EF4-FFF2-40B4-BE49-F238E27FC236}">
                <a16:creationId xmlns:a16="http://schemas.microsoft.com/office/drawing/2014/main" id="{102B7E0F-AB9E-42E4-BF8A-823545FF9A5A}"/>
              </a:ext>
            </a:extLst>
          </p:cNvPr>
          <p:cNvCxnSpPr/>
          <p:nvPr/>
        </p:nvCxnSpPr>
        <p:spPr>
          <a:xfrm>
            <a:off x="1475018" y="3536524"/>
            <a:ext cx="0" cy="852487"/>
          </a:xfrm>
          <a:prstGeom prst="straightConnector1">
            <a:avLst/>
          </a:prstGeom>
          <a:ln w="5715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321677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6C87D-C22E-4299-9455-D81008C4E950}"/>
              </a:ext>
            </a:extLst>
          </p:cNvPr>
          <p:cNvSpPr>
            <a:spLocks noGrp="1"/>
          </p:cNvSpPr>
          <p:nvPr>
            <p:ph type="title"/>
          </p:nvPr>
        </p:nvSpPr>
        <p:spPr/>
        <p:txBody>
          <a:bodyPr>
            <a:normAutofit/>
          </a:bodyPr>
          <a:lstStyle/>
          <a:p>
            <a:r>
              <a:rPr lang="en-US" sz="3200" dirty="0"/>
              <a:t>Toys R Us (7th Cir. 2000): Exclusionary Group Boycott </a:t>
            </a:r>
          </a:p>
        </p:txBody>
      </p:sp>
      <p:sp>
        <p:nvSpPr>
          <p:cNvPr id="3" name="Content Placeholder 2">
            <a:extLst>
              <a:ext uri="{FF2B5EF4-FFF2-40B4-BE49-F238E27FC236}">
                <a16:creationId xmlns:a16="http://schemas.microsoft.com/office/drawing/2014/main" id="{B5842829-DAAF-474C-90E5-038682DCCF8C}"/>
              </a:ext>
            </a:extLst>
          </p:cNvPr>
          <p:cNvSpPr>
            <a:spLocks noGrp="1"/>
          </p:cNvSpPr>
          <p:nvPr>
            <p:ph idx="1"/>
          </p:nvPr>
        </p:nvSpPr>
        <p:spPr>
          <a:xfrm>
            <a:off x="838200" y="1825624"/>
            <a:ext cx="10515600" cy="4532645"/>
          </a:xfrm>
        </p:spPr>
        <p:txBody>
          <a:bodyPr>
            <a:normAutofit fontScale="92500" lnSpcReduction="20000"/>
          </a:bodyPr>
          <a:lstStyle/>
          <a:p>
            <a:r>
              <a:rPr lang="en-US" sz="2200" b="0" i="0" u="none" strike="noStrike" baseline="0" dirty="0"/>
              <a:t>Market Facts</a:t>
            </a:r>
          </a:p>
          <a:p>
            <a:pPr lvl="1"/>
            <a:r>
              <a:rPr lang="en-US" sz="2000" dirty="0"/>
              <a:t>Club stores carry only the most popular toys and sell them at significant discounts</a:t>
            </a:r>
          </a:p>
          <a:p>
            <a:pPr lvl="1"/>
            <a:r>
              <a:rPr lang="en-US" sz="2000" dirty="0"/>
              <a:t>Club stores becoming important competitors to </a:t>
            </a:r>
            <a:r>
              <a:rPr lang="en-US" sz="2000" dirty="0" err="1"/>
              <a:t>TRU</a:t>
            </a:r>
            <a:r>
              <a:rPr lang="en-US" sz="2000" dirty="0"/>
              <a:t> and other traditional retailers</a:t>
            </a:r>
          </a:p>
          <a:p>
            <a:r>
              <a:rPr lang="en-US" sz="2200" b="0" i="0" u="none" strike="noStrike" baseline="0" dirty="0"/>
              <a:t>Alleged anticompetitive conduct by FTC</a:t>
            </a:r>
          </a:p>
          <a:p>
            <a:pPr lvl="1"/>
            <a:r>
              <a:rPr lang="en-US" sz="2000" dirty="0" err="1">
                <a:solidFill>
                  <a:srgbClr val="C00000"/>
                </a:solidFill>
              </a:rPr>
              <a:t>TRU</a:t>
            </a:r>
            <a:r>
              <a:rPr lang="en-US" sz="2000" dirty="0">
                <a:solidFill>
                  <a:srgbClr val="C00000"/>
                </a:solidFill>
              </a:rPr>
              <a:t> orchestrates an </a:t>
            </a:r>
            <a:r>
              <a:rPr lang="en-US" sz="2000" i="1" dirty="0">
                <a:solidFill>
                  <a:srgbClr val="C00000"/>
                </a:solidFill>
              </a:rPr>
              <a:t>Interstate Circuit</a:t>
            </a:r>
            <a:r>
              <a:rPr lang="en-US" sz="2000" dirty="0">
                <a:solidFill>
                  <a:srgbClr val="C00000"/>
                </a:solidFill>
              </a:rPr>
              <a:t>-style hub-and-spoke conspiracy among leading toy </a:t>
            </a:r>
            <a:r>
              <a:rPr lang="en-US" sz="2000" dirty="0" err="1">
                <a:solidFill>
                  <a:srgbClr val="C00000"/>
                </a:solidFill>
              </a:rPr>
              <a:t>manfacturers</a:t>
            </a:r>
            <a:r>
              <a:rPr lang="en-US" sz="2000" dirty="0">
                <a:solidFill>
                  <a:srgbClr val="C00000"/>
                </a:solidFill>
              </a:rPr>
              <a:t> (Mattel, Kenner, etc.) to withhold certain toys  or otherwise disadvantage club stores</a:t>
            </a:r>
          </a:p>
          <a:p>
            <a:r>
              <a:rPr lang="en-US" sz="2200" dirty="0"/>
              <a:t>Seventh Cir. Affirms FTC </a:t>
            </a:r>
          </a:p>
          <a:p>
            <a:r>
              <a:rPr lang="en-US" sz="2200" dirty="0">
                <a:solidFill>
                  <a:srgbClr val="C00000"/>
                </a:solidFill>
              </a:rPr>
              <a:t>Case fits </a:t>
            </a:r>
            <a:r>
              <a:rPr lang="en-US" sz="2200" i="1" dirty="0">
                <a:solidFill>
                  <a:srgbClr val="C00000"/>
                </a:solidFill>
              </a:rPr>
              <a:t>Interstate Circuit</a:t>
            </a:r>
            <a:endParaRPr lang="en-US" sz="2200" dirty="0">
              <a:solidFill>
                <a:srgbClr val="C00000"/>
              </a:solidFill>
            </a:endParaRPr>
          </a:p>
          <a:p>
            <a:pPr lvl="1"/>
            <a:r>
              <a:rPr lang="en-US" sz="2000" dirty="0"/>
              <a:t>“</a:t>
            </a:r>
            <a:r>
              <a:rPr lang="en-US" sz="2000" b="0" i="0" u="none" strike="noStrike" baseline="0" dirty="0"/>
              <a:t>The sudden adoption of measures under which [toy </a:t>
            </a:r>
            <a:r>
              <a:rPr lang="en-US" sz="2000" i="0" u="none" strike="noStrike" baseline="0" dirty="0"/>
              <a:t>manufacturers</a:t>
            </a:r>
            <a:r>
              <a:rPr lang="en-US" sz="2000" b="0" i="0" u="none" strike="noStrike" baseline="0" dirty="0"/>
              <a:t>] decreased sales to the clubs ran against their independent economic self-interest.” </a:t>
            </a:r>
          </a:p>
          <a:p>
            <a:pPr lvl="1"/>
            <a:r>
              <a:rPr lang="en-US" sz="2000" b="0" i="0" u="none" strike="noStrike" baseline="0" dirty="0"/>
              <a:t>“Abrupt shift from the past.”</a:t>
            </a:r>
          </a:p>
          <a:p>
            <a:pPr lvl="1"/>
            <a:r>
              <a:rPr lang="en-US" sz="2000" b="0" i="0" u="none" strike="noStrike" baseline="0" dirty="0"/>
              <a:t>“ Each manufacturer was afraid to curb its sales to the warehouse clubs alone, because it was afraid its rivals would cheat and gain a special advantage in that popular new market niche.”</a:t>
            </a:r>
          </a:p>
          <a:p>
            <a:pPr lvl="1"/>
            <a:r>
              <a:rPr lang="en-US" sz="2000" b="0" i="0" u="none" strike="noStrike" baseline="0" dirty="0"/>
              <a:t>“Direct evidence of communications that was missing in </a:t>
            </a:r>
            <a:r>
              <a:rPr lang="en-US" sz="2000" b="0" i="1" u="none" strike="noStrike" baseline="0" dirty="0"/>
              <a:t>Interstate Circuit</a:t>
            </a:r>
            <a:r>
              <a:rPr lang="en-US" sz="2000" b="0" i="0" u="none" strike="noStrike" baseline="0" dirty="0"/>
              <a:t>.”</a:t>
            </a:r>
          </a:p>
          <a:p>
            <a:pPr lvl="1"/>
            <a:r>
              <a:rPr lang="en-US" sz="2000" dirty="0"/>
              <a:t>TRU communicated </a:t>
            </a:r>
            <a:r>
              <a:rPr lang="en-US" sz="2000" b="0" i="0" u="none" strike="noStrike" baseline="0" dirty="0"/>
              <a:t>the message that “‘I’ll stop if they stop’ from manufacturer to manufacturer” </a:t>
            </a:r>
          </a:p>
          <a:p>
            <a:pPr lvl="1"/>
            <a:r>
              <a:rPr lang="en-US" sz="2000" dirty="0"/>
              <a:t>Almost all the major toy </a:t>
            </a:r>
            <a:r>
              <a:rPr lang="en-US" sz="2000" dirty="0" err="1"/>
              <a:t>mfgs</a:t>
            </a:r>
            <a:r>
              <a:rPr lang="en-US" sz="2000" dirty="0"/>
              <a:t> participated in </a:t>
            </a:r>
            <a:r>
              <a:rPr lang="en-US" sz="2000" b="0" i="0" u="none" strike="noStrike" baseline="0" dirty="0"/>
              <a:t>an essential boycott of the club stores</a:t>
            </a:r>
            <a:endParaRPr lang="en-US" sz="2000" dirty="0"/>
          </a:p>
        </p:txBody>
      </p:sp>
    </p:spTree>
    <p:extLst>
      <p:ext uri="{BB962C8B-B14F-4D97-AF65-F5344CB8AC3E}">
        <p14:creationId xmlns:p14="http://schemas.microsoft.com/office/powerpoint/2010/main" val="283714284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6936F-B674-4420-BC8C-4063AC2B1555}"/>
              </a:ext>
            </a:extLst>
          </p:cNvPr>
          <p:cNvSpPr>
            <a:spLocks noGrp="1"/>
          </p:cNvSpPr>
          <p:nvPr>
            <p:ph type="title"/>
          </p:nvPr>
        </p:nvSpPr>
        <p:spPr/>
        <p:txBody>
          <a:bodyPr>
            <a:normAutofit/>
          </a:bodyPr>
          <a:lstStyle/>
          <a:p>
            <a:r>
              <a:rPr lang="en-US" sz="3200" dirty="0"/>
              <a:t>What If There is No Rim?</a:t>
            </a:r>
          </a:p>
        </p:txBody>
      </p:sp>
      <p:sp>
        <p:nvSpPr>
          <p:cNvPr id="3" name="Content Placeholder 2">
            <a:extLst>
              <a:ext uri="{FF2B5EF4-FFF2-40B4-BE49-F238E27FC236}">
                <a16:creationId xmlns:a16="http://schemas.microsoft.com/office/drawing/2014/main" id="{E2B9FE4D-E43B-48D7-AC40-DBF5BEAAF27B}"/>
              </a:ext>
            </a:extLst>
          </p:cNvPr>
          <p:cNvSpPr>
            <a:spLocks noGrp="1"/>
          </p:cNvSpPr>
          <p:nvPr>
            <p:ph idx="1"/>
          </p:nvPr>
        </p:nvSpPr>
        <p:spPr/>
        <p:txBody>
          <a:bodyPr>
            <a:normAutofit/>
          </a:bodyPr>
          <a:lstStyle/>
          <a:p>
            <a:r>
              <a:rPr lang="en-US" sz="2400" dirty="0">
                <a:solidFill>
                  <a:srgbClr val="C00000"/>
                </a:solidFill>
              </a:rPr>
              <a:t>Some courts have found Rimless conspiracies </a:t>
            </a:r>
          </a:p>
          <a:p>
            <a:r>
              <a:rPr lang="en-US" sz="2400" dirty="0"/>
              <a:t>But others would treat as </a:t>
            </a:r>
            <a:r>
              <a:rPr lang="en-US" sz="2400" dirty="0">
                <a:solidFill>
                  <a:srgbClr val="C00000"/>
                </a:solidFill>
              </a:rPr>
              <a:t>a series of independent vertical agreements</a:t>
            </a:r>
            <a:r>
              <a:rPr lang="en-US" sz="2400" dirty="0"/>
              <a:t>, subject to the </a:t>
            </a:r>
            <a:r>
              <a:rPr lang="en-US" sz="2400" i="1" dirty="0">
                <a:solidFill>
                  <a:srgbClr val="C00000"/>
                </a:solidFill>
              </a:rPr>
              <a:t>rule of reason</a:t>
            </a:r>
          </a:p>
          <a:p>
            <a:pPr lvl="1"/>
            <a:r>
              <a:rPr lang="en-US" sz="1800" dirty="0"/>
              <a:t>“W</a:t>
            </a:r>
            <a:r>
              <a:rPr lang="en-US" sz="1800" b="0" i="0" u="none" strike="noStrike" baseline="0" dirty="0"/>
              <a:t>ithout the rim of the wheel to enclose the spokes,’ a </a:t>
            </a:r>
            <a:r>
              <a:rPr lang="en-US" sz="1800" b="0" i="0" u="none" strike="noStrike" baseline="0" dirty="0" err="1"/>
              <a:t>single,wheel</a:t>
            </a:r>
            <a:r>
              <a:rPr lang="en-US" sz="1800" b="0" i="0" u="none" strike="noStrike" baseline="0" dirty="0"/>
              <a:t> conspiracy cannot exist but instead is a series of multiple conspiracies between the common defendant and each of the other defendants.” (US v. Swafford, (6th Cir. 2008)</a:t>
            </a:r>
            <a:endParaRPr lang="en-US" sz="1800" b="0" i="1" u="none" strike="noStrike" baseline="0" dirty="0"/>
          </a:p>
          <a:p>
            <a:pPr lvl="1"/>
            <a:r>
              <a:rPr lang="en-US" sz="1800" b="0" i="0" u="none" strike="noStrike" baseline="0" dirty="0"/>
              <a:t>“For a hub and spoke conspiracy to function as a single unit, a rim must connect the spokes together, for otherwise the conspiracy is not one but many.” (US v. Bustamante, (7th Cir. 2007) </a:t>
            </a:r>
          </a:p>
        </p:txBody>
      </p:sp>
    </p:spTree>
    <p:extLst>
      <p:ext uri="{BB962C8B-B14F-4D97-AF65-F5344CB8AC3E}">
        <p14:creationId xmlns:p14="http://schemas.microsoft.com/office/powerpoint/2010/main" val="3523856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0F69D4-24EC-459F-A560-B9BFF4143C05}"/>
              </a:ext>
            </a:extLst>
          </p:cNvPr>
          <p:cNvGrpSpPr/>
          <p:nvPr/>
        </p:nvGrpSpPr>
        <p:grpSpPr>
          <a:xfrm>
            <a:off x="2239988" y="2449075"/>
            <a:ext cx="6074990" cy="2856602"/>
            <a:chOff x="2471791" y="2580005"/>
            <a:chExt cx="6074990" cy="2856602"/>
          </a:xfrm>
        </p:grpSpPr>
        <p:grpSp>
          <p:nvGrpSpPr>
            <p:cNvPr id="35843" name="Google Shape;262;p24">
              <a:extLst>
                <a:ext uri="{FF2B5EF4-FFF2-40B4-BE49-F238E27FC236}">
                  <a16:creationId xmlns:a16="http://schemas.microsoft.com/office/drawing/2014/main" id="{6253247F-130A-4846-A61C-6D5A0CFF919C}"/>
                </a:ext>
              </a:extLst>
            </p:cNvPr>
            <p:cNvGrpSpPr>
              <a:grpSpLocks/>
            </p:cNvGrpSpPr>
            <p:nvPr/>
          </p:nvGrpSpPr>
          <p:grpSpPr bwMode="auto">
            <a:xfrm>
              <a:off x="3984679" y="3501550"/>
              <a:ext cx="4349750" cy="1916112"/>
              <a:chOff x="-4762" y="-4762"/>
              <a:chExt cx="5838825" cy="3756025"/>
            </a:xfrm>
          </p:grpSpPr>
          <p:sp>
            <p:nvSpPr>
              <p:cNvPr id="35861" name="Google Shape;276;p24">
                <a:extLst>
                  <a:ext uri="{FF2B5EF4-FFF2-40B4-BE49-F238E27FC236}">
                    <a16:creationId xmlns:a16="http://schemas.microsoft.com/office/drawing/2014/main" id="{4B4109A7-362A-4251-B121-B7FA906B5E7E}"/>
                  </a:ext>
                </a:extLst>
              </p:cNvPr>
              <p:cNvSpPr txBox="1">
                <a:spLocks noChangeArrowheads="1"/>
              </p:cNvSpPr>
              <p:nvPr/>
            </p:nvSpPr>
            <p:spPr bwMode="auto">
              <a:xfrm>
                <a:off x="-4762" y="-4762"/>
                <a:ext cx="5838825" cy="3756025"/>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nvGrpSpPr>
              <p:cNvPr id="35860" name="Google Shape;263;p24">
                <a:extLst>
                  <a:ext uri="{FF2B5EF4-FFF2-40B4-BE49-F238E27FC236}">
                    <a16:creationId xmlns:a16="http://schemas.microsoft.com/office/drawing/2014/main" id="{E9124E8D-BEA9-4FCD-96A7-69BE5CB97C9F}"/>
                  </a:ext>
                </a:extLst>
              </p:cNvPr>
              <p:cNvGrpSpPr>
                <a:grpSpLocks/>
              </p:cNvGrpSpPr>
              <p:nvPr/>
            </p:nvGrpSpPr>
            <p:grpSpPr bwMode="auto">
              <a:xfrm>
                <a:off x="0" y="0"/>
                <a:ext cx="5829300" cy="3746500"/>
                <a:chOff x="0" y="0"/>
                <a:chExt cx="5829300" cy="3746500"/>
              </a:xfrm>
            </p:grpSpPr>
            <p:grpSp>
              <p:nvGrpSpPr>
                <p:cNvPr id="35862" name="Google Shape;264;p24">
                  <a:extLst>
                    <a:ext uri="{FF2B5EF4-FFF2-40B4-BE49-F238E27FC236}">
                      <a16:creationId xmlns:a16="http://schemas.microsoft.com/office/drawing/2014/main" id="{F9827281-0B1D-49A5-A992-FCC161B2488B}"/>
                    </a:ext>
                  </a:extLst>
                </p:cNvPr>
                <p:cNvGrpSpPr>
                  <a:grpSpLocks/>
                </p:cNvGrpSpPr>
                <p:nvPr/>
              </p:nvGrpSpPr>
              <p:grpSpPr bwMode="auto">
                <a:xfrm>
                  <a:off x="0" y="0"/>
                  <a:ext cx="2914650" cy="1873250"/>
                  <a:chOff x="0" y="0"/>
                  <a:chExt cx="2914650" cy="1873250"/>
                </a:xfrm>
              </p:grpSpPr>
              <p:sp>
                <p:nvSpPr>
                  <p:cNvPr id="35872" name="Google Shape;265;p24">
                    <a:extLst>
                      <a:ext uri="{FF2B5EF4-FFF2-40B4-BE49-F238E27FC236}">
                        <a16:creationId xmlns:a16="http://schemas.microsoft.com/office/drawing/2014/main" id="{A618DC2C-ABEB-44B6-8967-865EB6614BB2}"/>
                      </a:ext>
                    </a:extLst>
                  </p:cNvPr>
                  <p:cNvSpPr txBox="1">
                    <a:spLocks noChangeArrowheads="1"/>
                  </p:cNvSpPr>
                  <p:nvPr/>
                </p:nvSpPr>
                <p:spPr bwMode="auto">
                  <a:xfrm>
                    <a:off x="68262" y="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73" name="Google Shape;266;p24">
                    <a:extLst>
                      <a:ext uri="{FF2B5EF4-FFF2-40B4-BE49-F238E27FC236}">
                        <a16:creationId xmlns:a16="http://schemas.microsoft.com/office/drawing/2014/main" id="{90752180-B4C8-4F35-BC19-7FFF35E986A5}"/>
                      </a:ext>
                    </a:extLst>
                  </p:cNvPr>
                  <p:cNvSpPr txBox="1">
                    <a:spLocks noChangeArrowheads="1"/>
                  </p:cNvSpPr>
                  <p:nvPr/>
                </p:nvSpPr>
                <p:spPr bwMode="auto">
                  <a:xfrm>
                    <a:off x="0" y="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3" name="Google Shape;267;p24">
                  <a:extLst>
                    <a:ext uri="{FF2B5EF4-FFF2-40B4-BE49-F238E27FC236}">
                      <a16:creationId xmlns:a16="http://schemas.microsoft.com/office/drawing/2014/main" id="{80D086BD-8DAD-456C-9F9E-40C6141435B9}"/>
                    </a:ext>
                  </a:extLst>
                </p:cNvPr>
                <p:cNvGrpSpPr>
                  <a:grpSpLocks/>
                </p:cNvGrpSpPr>
                <p:nvPr/>
              </p:nvGrpSpPr>
              <p:grpSpPr bwMode="auto">
                <a:xfrm>
                  <a:off x="2914650" y="0"/>
                  <a:ext cx="2914650" cy="1873250"/>
                  <a:chOff x="2914650" y="0"/>
                  <a:chExt cx="2914650" cy="1873250"/>
                </a:xfrm>
              </p:grpSpPr>
              <p:sp>
                <p:nvSpPr>
                  <p:cNvPr id="35870" name="Google Shape;268;p24">
                    <a:extLst>
                      <a:ext uri="{FF2B5EF4-FFF2-40B4-BE49-F238E27FC236}">
                        <a16:creationId xmlns:a16="http://schemas.microsoft.com/office/drawing/2014/main" id="{FC51EB43-48F7-4425-90C6-E2222F59E024}"/>
                      </a:ext>
                    </a:extLst>
                  </p:cNvPr>
                  <p:cNvSpPr txBox="1">
                    <a:spLocks noChangeArrowheads="1"/>
                  </p:cNvSpPr>
                  <p:nvPr/>
                </p:nvSpPr>
                <p:spPr bwMode="auto">
                  <a:xfrm>
                    <a:off x="2982912" y="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3600"/>
                      <a:buFont typeface="Times New Roman" panose="02020603050405020304" pitchFamily="18" charset="0"/>
                      <a:buNone/>
                    </a:pPr>
                    <a:r>
                      <a:rPr lang="en-US" altLang="en-US" sz="3600" b="1">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3600" b="1">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71" name="Google Shape;269;p24">
                    <a:extLst>
                      <a:ext uri="{FF2B5EF4-FFF2-40B4-BE49-F238E27FC236}">
                        <a16:creationId xmlns:a16="http://schemas.microsoft.com/office/drawing/2014/main" id="{1901498B-C994-4D43-8F36-9E9FAF928C29}"/>
                      </a:ext>
                    </a:extLst>
                  </p:cNvPr>
                  <p:cNvSpPr txBox="1">
                    <a:spLocks noChangeArrowheads="1"/>
                  </p:cNvSpPr>
                  <p:nvPr/>
                </p:nvSpPr>
                <p:spPr bwMode="auto">
                  <a:xfrm>
                    <a:off x="2914650" y="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4" name="Google Shape;270;p24">
                  <a:extLst>
                    <a:ext uri="{FF2B5EF4-FFF2-40B4-BE49-F238E27FC236}">
                      <a16:creationId xmlns:a16="http://schemas.microsoft.com/office/drawing/2014/main" id="{D5811FA9-988E-4FB6-8F82-8118289DAD5F}"/>
                    </a:ext>
                  </a:extLst>
                </p:cNvPr>
                <p:cNvGrpSpPr>
                  <a:grpSpLocks/>
                </p:cNvGrpSpPr>
                <p:nvPr/>
              </p:nvGrpSpPr>
              <p:grpSpPr bwMode="auto">
                <a:xfrm>
                  <a:off x="0" y="1873250"/>
                  <a:ext cx="2914650" cy="1873250"/>
                  <a:chOff x="0" y="1873250"/>
                  <a:chExt cx="2914650" cy="1873250"/>
                </a:xfrm>
              </p:grpSpPr>
              <p:sp>
                <p:nvSpPr>
                  <p:cNvPr id="35868" name="Google Shape;271;p24">
                    <a:extLst>
                      <a:ext uri="{FF2B5EF4-FFF2-40B4-BE49-F238E27FC236}">
                        <a16:creationId xmlns:a16="http://schemas.microsoft.com/office/drawing/2014/main" id="{FFECB367-7D71-445E-B5BC-2B5EBA3F1804}"/>
                      </a:ext>
                    </a:extLst>
                  </p:cNvPr>
                  <p:cNvSpPr txBox="1">
                    <a:spLocks noChangeArrowheads="1"/>
                  </p:cNvSpPr>
                  <p:nvPr/>
                </p:nvSpPr>
                <p:spPr bwMode="auto">
                  <a:xfrm>
                    <a:off x="68262" y="187325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69" name="Google Shape;272;p24">
                    <a:extLst>
                      <a:ext uri="{FF2B5EF4-FFF2-40B4-BE49-F238E27FC236}">
                        <a16:creationId xmlns:a16="http://schemas.microsoft.com/office/drawing/2014/main" id="{490874C5-2BDE-4F18-A1CA-6326B3B0BBA5}"/>
                      </a:ext>
                    </a:extLst>
                  </p:cNvPr>
                  <p:cNvSpPr txBox="1">
                    <a:spLocks noChangeArrowheads="1"/>
                  </p:cNvSpPr>
                  <p:nvPr/>
                </p:nvSpPr>
                <p:spPr bwMode="auto">
                  <a:xfrm>
                    <a:off x="0" y="187325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5" name="Google Shape;273;p24">
                  <a:extLst>
                    <a:ext uri="{FF2B5EF4-FFF2-40B4-BE49-F238E27FC236}">
                      <a16:creationId xmlns:a16="http://schemas.microsoft.com/office/drawing/2014/main" id="{D48ACEEF-36E3-4957-92BD-019E9365624A}"/>
                    </a:ext>
                  </a:extLst>
                </p:cNvPr>
                <p:cNvGrpSpPr>
                  <a:grpSpLocks/>
                </p:cNvGrpSpPr>
                <p:nvPr/>
              </p:nvGrpSpPr>
              <p:grpSpPr bwMode="auto">
                <a:xfrm>
                  <a:off x="2914650" y="1873250"/>
                  <a:ext cx="2914650" cy="1873250"/>
                  <a:chOff x="2914650" y="1873250"/>
                  <a:chExt cx="2914650" cy="1873250"/>
                </a:xfrm>
              </p:grpSpPr>
              <p:sp>
                <p:nvSpPr>
                  <p:cNvPr id="35866" name="Google Shape;274;p24">
                    <a:extLst>
                      <a:ext uri="{FF2B5EF4-FFF2-40B4-BE49-F238E27FC236}">
                        <a16:creationId xmlns:a16="http://schemas.microsoft.com/office/drawing/2014/main" id="{DE11D259-2FF9-496D-8D25-3AD9741686CC}"/>
                      </a:ext>
                    </a:extLst>
                  </p:cNvPr>
                  <p:cNvSpPr txBox="1">
                    <a:spLocks noChangeArrowheads="1"/>
                  </p:cNvSpPr>
                  <p:nvPr/>
                </p:nvSpPr>
                <p:spPr bwMode="auto">
                  <a:xfrm>
                    <a:off x="2982912" y="187325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400"/>
                      <a:buFont typeface="Times New Roman" panose="02020603050405020304" pitchFamily="18" charset="0"/>
                      <a:buNone/>
                    </a:pPr>
                    <a:r>
                      <a:rPr lang="en-US" altLang="en-US" sz="2400" b="1">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67" name="Google Shape;275;p24">
                    <a:extLst>
                      <a:ext uri="{FF2B5EF4-FFF2-40B4-BE49-F238E27FC236}">
                        <a16:creationId xmlns:a16="http://schemas.microsoft.com/office/drawing/2014/main" id="{FECCA75B-BF69-4F0C-8A32-16DF7416C285}"/>
                      </a:ext>
                    </a:extLst>
                  </p:cNvPr>
                  <p:cNvSpPr txBox="1">
                    <a:spLocks noChangeArrowheads="1"/>
                  </p:cNvSpPr>
                  <p:nvPr/>
                </p:nvSpPr>
                <p:spPr bwMode="auto">
                  <a:xfrm>
                    <a:off x="2914650" y="187325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grpSp>
        <p:sp>
          <p:nvSpPr>
            <p:cNvPr id="35846" name="Google Shape;279;p24">
              <a:extLst>
                <a:ext uri="{FF2B5EF4-FFF2-40B4-BE49-F238E27FC236}">
                  <a16:creationId xmlns:a16="http://schemas.microsoft.com/office/drawing/2014/main" id="{8375755F-0C5B-4EDF-8B2F-5DF36EC2FFFF}"/>
                </a:ext>
              </a:extLst>
            </p:cNvPr>
            <p:cNvSpPr txBox="1">
              <a:spLocks noChangeArrowheads="1"/>
            </p:cNvSpPr>
            <p:nvPr/>
          </p:nvSpPr>
          <p:spPr bwMode="auto">
            <a:xfrm>
              <a:off x="3776717" y="3736699"/>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$100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$100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5847" name="Google Shape;280;p24">
              <a:extLst>
                <a:ext uri="{FF2B5EF4-FFF2-40B4-BE49-F238E27FC236}">
                  <a16:creationId xmlns:a16="http://schemas.microsoft.com/office/drawing/2014/main" id="{9285483E-E24D-401C-81AD-EDF880124542}"/>
                </a:ext>
              </a:extLst>
            </p:cNvPr>
            <p:cNvSpPr txBox="1">
              <a:spLocks noChangeArrowheads="1"/>
            </p:cNvSpPr>
            <p:nvPr/>
          </p:nvSpPr>
          <p:spPr bwMode="auto">
            <a:xfrm>
              <a:off x="4767316" y="3078481"/>
              <a:ext cx="10858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990000"/>
                </a:buClr>
                <a:buSzPts val="2800"/>
                <a:buFont typeface="Times New Roman" panose="02020603050405020304" pitchFamily="18" charset="0"/>
                <a:buNone/>
              </a:pPr>
              <a:r>
                <a:rPr lang="en-US" altLang="en-US" sz="28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dirty="0"/>
            </a:p>
          </p:txBody>
        </p:sp>
        <p:sp>
          <p:nvSpPr>
            <p:cNvPr id="35848" name="Google Shape;281;p24">
              <a:extLst>
                <a:ext uri="{FF2B5EF4-FFF2-40B4-BE49-F238E27FC236}">
                  <a16:creationId xmlns:a16="http://schemas.microsoft.com/office/drawing/2014/main" id="{8DA8A947-42AD-4DD8-81BD-3F301BA9A345}"/>
                </a:ext>
              </a:extLst>
            </p:cNvPr>
            <p:cNvSpPr txBox="1">
              <a:spLocks noChangeArrowheads="1"/>
            </p:cNvSpPr>
            <p:nvPr/>
          </p:nvSpPr>
          <p:spPr bwMode="auto">
            <a:xfrm>
              <a:off x="6515154" y="3078481"/>
              <a:ext cx="1447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2800"/>
                <a:buFont typeface="Times New Roman" panose="02020603050405020304" pitchFamily="18" charset="0"/>
                <a:buNone/>
              </a:pPr>
              <a:r>
                <a:rPr lang="en-US" altLang="en-US" sz="28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dirty="0"/>
            </a:p>
          </p:txBody>
        </p:sp>
        <p:sp>
          <p:nvSpPr>
            <p:cNvPr id="35853" name="Google Shape;286;p24">
              <a:extLst>
                <a:ext uri="{FF2B5EF4-FFF2-40B4-BE49-F238E27FC236}">
                  <a16:creationId xmlns:a16="http://schemas.microsoft.com/office/drawing/2014/main" id="{72E33E39-9890-4BA8-8983-23E8F0A78641}"/>
                </a:ext>
              </a:extLst>
            </p:cNvPr>
            <p:cNvSpPr txBox="1">
              <a:spLocks noChangeArrowheads="1"/>
            </p:cNvSpPr>
            <p:nvPr/>
          </p:nvSpPr>
          <p:spPr bwMode="auto">
            <a:xfrm>
              <a:off x="3905254" y="4619943"/>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$170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$20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5854" name="Google Shape;287;p24">
              <a:extLst>
                <a:ext uri="{FF2B5EF4-FFF2-40B4-BE49-F238E27FC236}">
                  <a16:creationId xmlns:a16="http://schemas.microsoft.com/office/drawing/2014/main" id="{A74CFDC8-2A1F-44CD-B6D8-5E1561132A9C}"/>
                </a:ext>
              </a:extLst>
            </p:cNvPr>
            <p:cNvSpPr txBox="1">
              <a:spLocks noChangeArrowheads="1"/>
            </p:cNvSpPr>
            <p:nvPr/>
          </p:nvSpPr>
          <p:spPr bwMode="auto">
            <a:xfrm>
              <a:off x="5955981" y="4617999"/>
              <a:ext cx="2590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$50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$50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5844" name="Google Shape;277;p24">
              <a:extLst>
                <a:ext uri="{FF2B5EF4-FFF2-40B4-BE49-F238E27FC236}">
                  <a16:creationId xmlns:a16="http://schemas.microsoft.com/office/drawing/2014/main" id="{B3F36941-2AD2-4E40-AC99-2E6D26DE37C1}"/>
                </a:ext>
              </a:extLst>
            </p:cNvPr>
            <p:cNvSpPr txBox="1">
              <a:spLocks noChangeArrowheads="1"/>
            </p:cNvSpPr>
            <p:nvPr/>
          </p:nvSpPr>
          <p:spPr bwMode="auto">
            <a:xfrm>
              <a:off x="5008616" y="2580005"/>
              <a:ext cx="2686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3600"/>
                <a:buFont typeface="Times New Roman" panose="02020603050405020304" pitchFamily="18" charset="0"/>
                <a:buNone/>
              </a:pP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Firm 2</a:t>
              </a:r>
              <a:endParaRPr lang="en-US" altLang="en-US" dirty="0"/>
            </a:p>
          </p:txBody>
        </p:sp>
        <p:sp>
          <p:nvSpPr>
            <p:cNvPr id="35845" name="Google Shape;278;p24">
              <a:extLst>
                <a:ext uri="{FF2B5EF4-FFF2-40B4-BE49-F238E27FC236}">
                  <a16:creationId xmlns:a16="http://schemas.microsoft.com/office/drawing/2014/main" id="{DA6DCB8D-A717-4508-B546-01FE85DA8EF8}"/>
                </a:ext>
              </a:extLst>
            </p:cNvPr>
            <p:cNvSpPr txBox="1">
              <a:spLocks noChangeArrowheads="1"/>
            </p:cNvSpPr>
            <p:nvPr/>
          </p:nvSpPr>
          <p:spPr bwMode="auto">
            <a:xfrm rot="16200000">
              <a:off x="1992366" y="4238943"/>
              <a:ext cx="1600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Firm 1</a:t>
              </a:r>
              <a:endParaRPr lang="en-US" altLang="en-US" dirty="0"/>
            </a:p>
          </p:txBody>
        </p:sp>
        <p:sp>
          <p:nvSpPr>
            <p:cNvPr id="35849" name="Google Shape;282;p24">
              <a:extLst>
                <a:ext uri="{FF2B5EF4-FFF2-40B4-BE49-F238E27FC236}">
                  <a16:creationId xmlns:a16="http://schemas.microsoft.com/office/drawing/2014/main" id="{24782CE7-A477-4A6C-8F29-8143E4C2CD76}"/>
                </a:ext>
              </a:extLst>
            </p:cNvPr>
            <p:cNvSpPr txBox="1">
              <a:spLocks noChangeArrowheads="1"/>
            </p:cNvSpPr>
            <p:nvPr/>
          </p:nvSpPr>
          <p:spPr bwMode="auto">
            <a:xfrm>
              <a:off x="3073454" y="3823018"/>
              <a:ext cx="10096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99"/>
                </a:buClr>
                <a:buSzPts val="28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dirty="0"/>
            </a:p>
          </p:txBody>
        </p:sp>
        <p:sp>
          <p:nvSpPr>
            <p:cNvPr id="35850" name="Google Shape;283;p24">
              <a:extLst>
                <a:ext uri="{FF2B5EF4-FFF2-40B4-BE49-F238E27FC236}">
                  <a16:creationId xmlns:a16="http://schemas.microsoft.com/office/drawing/2014/main" id="{B7CDEB6F-68DA-4CCE-B444-6EFA04FD705A}"/>
                </a:ext>
              </a:extLst>
            </p:cNvPr>
            <p:cNvSpPr txBox="1">
              <a:spLocks noChangeArrowheads="1"/>
            </p:cNvSpPr>
            <p:nvPr/>
          </p:nvSpPr>
          <p:spPr bwMode="auto">
            <a:xfrm>
              <a:off x="2854379" y="4746943"/>
              <a:ext cx="1447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28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dirty="0"/>
            </a:p>
          </p:txBody>
        </p:sp>
        <p:sp>
          <p:nvSpPr>
            <p:cNvPr id="35852" name="Google Shape;285;p24">
              <a:extLst>
                <a:ext uri="{FF2B5EF4-FFF2-40B4-BE49-F238E27FC236}">
                  <a16:creationId xmlns:a16="http://schemas.microsoft.com/office/drawing/2014/main" id="{AB76172B-AA75-4124-81AE-1D9756501A5D}"/>
                </a:ext>
              </a:extLst>
            </p:cNvPr>
            <p:cNvSpPr txBox="1">
              <a:spLocks noChangeArrowheads="1"/>
            </p:cNvSpPr>
            <p:nvPr/>
          </p:nvSpPr>
          <p:spPr bwMode="auto">
            <a:xfrm>
              <a:off x="5943654" y="3673397"/>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$20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$170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293" name="Google Shape;293;p24">
              <a:extLst>
                <a:ext uri="{FF2B5EF4-FFF2-40B4-BE49-F238E27FC236}">
                  <a16:creationId xmlns:a16="http://schemas.microsoft.com/office/drawing/2014/main" id="{CEAEFD7C-5CFF-4301-9DB5-C044B941987A}"/>
                </a:ext>
              </a:extLst>
            </p:cNvPr>
            <p:cNvSpPr>
              <a:spLocks noChangeArrowheads="1"/>
            </p:cNvSpPr>
            <p:nvPr/>
          </p:nvSpPr>
          <p:spPr bwMode="auto">
            <a:xfrm>
              <a:off x="7197032" y="3688386"/>
              <a:ext cx="1143000" cy="838200"/>
            </a:xfrm>
            <a:prstGeom prst="ellipse">
              <a:avLst/>
            </a:prstGeom>
            <a:noFill/>
            <a:ln w="762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dirty="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 name="Google Shape;292;p24">
              <a:extLst>
                <a:ext uri="{FF2B5EF4-FFF2-40B4-BE49-F238E27FC236}">
                  <a16:creationId xmlns:a16="http://schemas.microsoft.com/office/drawing/2014/main" id="{F9CB782F-DE59-4711-84AC-30C0ED140C60}"/>
                </a:ext>
              </a:extLst>
            </p:cNvPr>
            <p:cNvSpPr>
              <a:spLocks noChangeArrowheads="1"/>
            </p:cNvSpPr>
            <p:nvPr/>
          </p:nvSpPr>
          <p:spPr bwMode="auto">
            <a:xfrm>
              <a:off x="7238734" y="4598407"/>
              <a:ext cx="1143000" cy="838200"/>
            </a:xfrm>
            <a:prstGeom prst="ellipse">
              <a:avLst/>
            </a:prstGeom>
            <a:noFill/>
            <a:ln w="762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4" name="Google Shape;280;p24">
              <a:extLst>
                <a:ext uri="{FF2B5EF4-FFF2-40B4-BE49-F238E27FC236}">
                  <a16:creationId xmlns:a16="http://schemas.microsoft.com/office/drawing/2014/main" id="{4981BF13-3C00-4F77-B751-B79702B59D3F}"/>
                </a:ext>
              </a:extLst>
            </p:cNvPr>
            <p:cNvSpPr txBox="1">
              <a:spLocks noChangeArrowheads="1"/>
            </p:cNvSpPr>
            <p:nvPr/>
          </p:nvSpPr>
          <p:spPr bwMode="auto">
            <a:xfrm>
              <a:off x="4767316" y="3077251"/>
              <a:ext cx="10858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990000"/>
                </a:buClr>
                <a:buSzPts val="2800"/>
                <a:buFont typeface="Times New Roman" panose="02020603050405020304" pitchFamily="18" charset="0"/>
                <a:buNone/>
              </a:pPr>
              <a:r>
                <a:rPr lang="en-US" altLang="en-US" sz="28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dirty="0"/>
            </a:p>
          </p:txBody>
        </p:sp>
        <p:sp>
          <p:nvSpPr>
            <p:cNvPr id="36" name="Google Shape;281;p24">
              <a:extLst>
                <a:ext uri="{FF2B5EF4-FFF2-40B4-BE49-F238E27FC236}">
                  <a16:creationId xmlns:a16="http://schemas.microsoft.com/office/drawing/2014/main" id="{2F5DF8A9-F2DA-465B-A434-CA973234AAD5}"/>
                </a:ext>
              </a:extLst>
            </p:cNvPr>
            <p:cNvSpPr txBox="1">
              <a:spLocks noChangeArrowheads="1"/>
            </p:cNvSpPr>
            <p:nvPr/>
          </p:nvSpPr>
          <p:spPr bwMode="auto">
            <a:xfrm>
              <a:off x="6515154" y="3077251"/>
              <a:ext cx="1447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2800"/>
                <a:buFont typeface="Times New Roman" panose="02020603050405020304" pitchFamily="18" charset="0"/>
                <a:buNone/>
              </a:pPr>
              <a:r>
                <a:rPr lang="en-US" altLang="en-US" sz="28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dirty="0"/>
            </a:p>
          </p:txBody>
        </p:sp>
      </p:grpSp>
      <p:sp>
        <p:nvSpPr>
          <p:cNvPr id="35841" name="Google Shape;260;p24">
            <a:extLst>
              <a:ext uri="{FF2B5EF4-FFF2-40B4-BE49-F238E27FC236}">
                <a16:creationId xmlns:a16="http://schemas.microsoft.com/office/drawing/2014/main" id="{30C56873-ECFD-49BD-88C3-13B9A66ADECB}"/>
              </a:ext>
            </a:extLst>
          </p:cNvPr>
          <p:cNvSpPr txBox="1">
            <a:spLocks noChangeArrowheads="1"/>
          </p:cNvSpPr>
          <p:nvPr/>
        </p:nvSpPr>
        <p:spPr bwMode="auto">
          <a:xfrm>
            <a:off x="670560" y="37942"/>
            <a:ext cx="1048512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75" tIns="44450" rIns="90475" bIns="4445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99"/>
              </a:buClr>
              <a:buSzPts val="4100"/>
              <a:buFont typeface="Times New Roman" panose="02020603050405020304" pitchFamily="18" charset="0"/>
              <a:buNone/>
            </a:pPr>
            <a:r>
              <a:rPr lang="en-US" altLang="en-US" sz="3200"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One Shot Prisoner’s Dilemma “Dominant Strategy” Definition </a:t>
            </a:r>
            <a:endParaRPr lang="en-US" altLang="en-US" sz="1050" dirty="0">
              <a:solidFill>
                <a:schemeClr val="tx1"/>
              </a:solidFill>
            </a:endParaRPr>
          </a:p>
        </p:txBody>
      </p:sp>
      <p:sp>
        <p:nvSpPr>
          <p:cNvPr id="289" name="Google Shape;289;p24">
            <a:extLst>
              <a:ext uri="{FF2B5EF4-FFF2-40B4-BE49-F238E27FC236}">
                <a16:creationId xmlns:a16="http://schemas.microsoft.com/office/drawing/2014/main" id="{2449A49E-6AC8-4419-B8B3-C958CC344346}"/>
              </a:ext>
            </a:extLst>
          </p:cNvPr>
          <p:cNvSpPr txBox="1">
            <a:spLocks noChangeArrowheads="1"/>
          </p:cNvSpPr>
          <p:nvPr/>
        </p:nvSpPr>
        <p:spPr bwMode="auto">
          <a:xfrm>
            <a:off x="1998584" y="1060538"/>
            <a:ext cx="8467443" cy="1181459"/>
          </a:xfrm>
          <a:prstGeom prst="rect">
            <a:avLst/>
          </a:prstGeom>
          <a:noFill/>
          <a:ln w="381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3200"/>
              <a:buFont typeface="Times New Roman" panose="02020603050405020304" pitchFamily="18" charset="0"/>
              <a:buNone/>
            </a:pPr>
            <a:r>
              <a:rPr lang="en-US" altLang="en-US" sz="2400" u="sng"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t>In the “one shot” game</a:t>
            </a:r>
            <a:r>
              <a:rPr lang="en-US" altLang="en-US" sz="2400"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t>, cutting price is the </a:t>
            </a:r>
            <a:r>
              <a:rPr lang="en-US" altLang="en-US" sz="2400" b="1" i="1"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t>“dominant strategy.”</a:t>
            </a:r>
            <a:br>
              <a:rPr lang="en-US" altLang="en-US" sz="2400" b="1" i="1"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br>
            <a:endParaRPr lang="en-US" altLang="en-US" sz="2400" b="1" i="1"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endParaRPr>
          </a:p>
          <a:p>
            <a:pPr lvl="4">
              <a:lnSpc>
                <a:spcPct val="90000"/>
              </a:lnSpc>
              <a:buSzPts val="3200"/>
            </a:pPr>
            <a:r>
              <a:rPr lang="en-US" altLang="en-US" sz="2400" b="1" dirty="0">
                <a:solidFill>
                  <a:srgbClr val="C00000"/>
                </a:solidFill>
                <a:highlight>
                  <a:srgbClr val="FFFF00"/>
                </a:highlight>
                <a:latin typeface="Times New Roman" panose="02020603050405020304" pitchFamily="18" charset="0"/>
                <a:cs typeface="Times New Roman" panose="02020603050405020304" pitchFamily="18" charset="0"/>
                <a:sym typeface="Times New Roman" panose="02020603050405020304" pitchFamily="18" charset="0"/>
              </a:rPr>
              <a:t>Firm #2 has similar incentive to defect.</a:t>
            </a:r>
            <a:br>
              <a:rPr lang="en-US" altLang="en-US" sz="2400" dirty="0">
                <a:solidFill>
                  <a:srgbClr val="C00000"/>
                </a:solidFill>
                <a:highlight>
                  <a:srgbClr val="FFFF00"/>
                </a:highlight>
                <a:latin typeface="Times New Roman" panose="02020603050405020304" pitchFamily="18" charset="0"/>
                <a:cs typeface="Times New Roman" panose="02020603050405020304" pitchFamily="18" charset="0"/>
                <a:sym typeface="Times New Roman" panose="02020603050405020304" pitchFamily="18" charset="0"/>
              </a:rPr>
            </a:br>
            <a:endParaRPr lang="en-US" altLang="en-US" sz="2400" dirty="0">
              <a:solidFill>
                <a:srgbClr val="C00000"/>
              </a:solidFill>
              <a:highlight>
                <a:srgbClr val="FFFF00"/>
              </a:highlight>
              <a:latin typeface="Times New Roman" panose="02020603050405020304" pitchFamily="18" charset="0"/>
              <a:cs typeface="Times New Roman" panose="02020603050405020304" pitchFamily="18" charset="0"/>
              <a:sym typeface="Times New Roman" panose="02020603050405020304" pitchFamily="18" charset="0"/>
            </a:endParaRPr>
          </a:p>
        </p:txBody>
      </p:sp>
      <p:cxnSp>
        <p:nvCxnSpPr>
          <p:cNvPr id="86" name="Straight Arrow Connector 85">
            <a:extLst>
              <a:ext uri="{FF2B5EF4-FFF2-40B4-BE49-F238E27FC236}">
                <a16:creationId xmlns:a16="http://schemas.microsoft.com/office/drawing/2014/main" id="{C3D0B3B8-5A9F-4D3C-BEFA-74969657A1F5}"/>
              </a:ext>
            </a:extLst>
          </p:cNvPr>
          <p:cNvCxnSpPr>
            <a:cxnSpLocks/>
          </p:cNvCxnSpPr>
          <p:nvPr/>
        </p:nvCxnSpPr>
        <p:spPr>
          <a:xfrm flipH="1" flipV="1">
            <a:off x="7962955" y="5286732"/>
            <a:ext cx="1847795" cy="41874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88" name="Google Shape;285;p24">
            <a:extLst>
              <a:ext uri="{FF2B5EF4-FFF2-40B4-BE49-F238E27FC236}">
                <a16:creationId xmlns:a16="http://schemas.microsoft.com/office/drawing/2014/main" id="{2BCAED02-7019-4DB5-9FA5-9DCE827D3BCC}"/>
              </a:ext>
            </a:extLst>
          </p:cNvPr>
          <p:cNvSpPr txBox="1">
            <a:spLocks noChangeArrowheads="1"/>
          </p:cNvSpPr>
          <p:nvPr/>
        </p:nvSpPr>
        <p:spPr bwMode="auto">
          <a:xfrm>
            <a:off x="9280635" y="5601469"/>
            <a:ext cx="239024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“Lose/Lose”</a:t>
            </a:r>
          </a:p>
          <a:p>
            <a:pPr algn="ctr" eaLnBrk="1" hangingPunct="1">
              <a:buClr>
                <a:srgbClr val="000099"/>
              </a:buClr>
              <a:buSzPts val="36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Equilibrium</a:t>
            </a:r>
            <a:endParaRPr lang="en-US" altLang="en-US" sz="1100" dirty="0"/>
          </a:p>
        </p:txBody>
      </p:sp>
      <p:cxnSp>
        <p:nvCxnSpPr>
          <p:cNvPr id="39" name="Straight Arrow Connector 38">
            <a:extLst>
              <a:ext uri="{FF2B5EF4-FFF2-40B4-BE49-F238E27FC236}">
                <a16:creationId xmlns:a16="http://schemas.microsoft.com/office/drawing/2014/main" id="{4EED2FFE-DDDD-4007-AA50-F43EAC53771E}"/>
              </a:ext>
            </a:extLst>
          </p:cNvPr>
          <p:cNvCxnSpPr>
            <a:cxnSpLocks/>
          </p:cNvCxnSpPr>
          <p:nvPr/>
        </p:nvCxnSpPr>
        <p:spPr>
          <a:xfrm>
            <a:off x="5719359" y="3597551"/>
            <a:ext cx="1294055" cy="31037"/>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C352263C-ED7A-4299-962B-0028A04A7AF6}"/>
              </a:ext>
            </a:extLst>
          </p:cNvPr>
          <p:cNvCxnSpPr>
            <a:cxnSpLocks/>
            <a:endCxn id="35854" idx="0"/>
          </p:cNvCxnSpPr>
          <p:nvPr/>
        </p:nvCxnSpPr>
        <p:spPr>
          <a:xfrm>
            <a:off x="5554074" y="4451716"/>
            <a:ext cx="1465504" cy="35353"/>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255460"/>
      </p:ext>
    </p:extLst>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AAA09-F85E-4A44-BC89-D38D12ACA335}"/>
              </a:ext>
            </a:extLst>
          </p:cNvPr>
          <p:cNvSpPr>
            <a:spLocks noGrp="1"/>
          </p:cNvSpPr>
          <p:nvPr>
            <p:ph type="title"/>
          </p:nvPr>
        </p:nvSpPr>
        <p:spPr/>
        <p:txBody>
          <a:bodyPr>
            <a:normAutofit/>
          </a:bodyPr>
          <a:lstStyle/>
          <a:p>
            <a:r>
              <a:rPr lang="en-US" sz="3200" dirty="0"/>
              <a:t>Application of No-Rim to </a:t>
            </a:r>
            <a:r>
              <a:rPr lang="en-US" sz="3200" i="1" dirty="0"/>
              <a:t>Apple</a:t>
            </a:r>
            <a:endParaRPr lang="en-US" sz="3200" dirty="0"/>
          </a:p>
        </p:txBody>
      </p:sp>
      <p:sp>
        <p:nvSpPr>
          <p:cNvPr id="3" name="Content Placeholder 2">
            <a:extLst>
              <a:ext uri="{FF2B5EF4-FFF2-40B4-BE49-F238E27FC236}">
                <a16:creationId xmlns:a16="http://schemas.microsoft.com/office/drawing/2014/main" id="{B70F58C7-986E-4D3C-AB43-96B298F415DE}"/>
              </a:ext>
            </a:extLst>
          </p:cNvPr>
          <p:cNvSpPr>
            <a:spLocks noGrp="1"/>
          </p:cNvSpPr>
          <p:nvPr>
            <p:ph idx="1"/>
          </p:nvPr>
        </p:nvSpPr>
        <p:spPr>
          <a:xfrm>
            <a:off x="435817" y="1725678"/>
            <a:ext cx="10515600" cy="5132322"/>
          </a:xfrm>
        </p:spPr>
        <p:txBody>
          <a:bodyPr>
            <a:normAutofit fontScale="85000" lnSpcReduction="20000"/>
          </a:bodyPr>
          <a:lstStyle/>
          <a:p>
            <a:pPr>
              <a:lnSpc>
                <a:spcPct val="110000"/>
              </a:lnSpc>
            </a:pPr>
            <a:r>
              <a:rPr lang="en-US" dirty="0"/>
              <a:t>Suppose hypothetically that there was no Rim in the eBooks case</a:t>
            </a:r>
          </a:p>
          <a:p>
            <a:pPr lvl="1">
              <a:lnSpc>
                <a:spcPct val="110000"/>
              </a:lnSpc>
            </a:pPr>
            <a:r>
              <a:rPr lang="en-US" dirty="0"/>
              <a:t>Suppose that Apple clearly negotiated agency model and MFN with each publisher unilaterally and sequentially</a:t>
            </a:r>
          </a:p>
          <a:p>
            <a:pPr lvl="1">
              <a:lnSpc>
                <a:spcPct val="110000"/>
              </a:lnSpc>
            </a:pPr>
            <a:r>
              <a:rPr lang="en-US" dirty="0"/>
              <a:t>Suppose that the publishers had </a:t>
            </a:r>
            <a:r>
              <a:rPr lang="en-US" dirty="0">
                <a:solidFill>
                  <a:srgbClr val="C00000"/>
                </a:solidFill>
              </a:rPr>
              <a:t>not communicated </a:t>
            </a:r>
            <a:r>
              <a:rPr lang="en-US" dirty="0"/>
              <a:t>among themselves and Apple did </a:t>
            </a:r>
            <a:r>
              <a:rPr lang="en-US" i="1" dirty="0">
                <a:solidFill>
                  <a:srgbClr val="C00000"/>
                </a:solidFill>
              </a:rPr>
              <a:t>not </a:t>
            </a:r>
            <a:r>
              <a:rPr lang="en-US" dirty="0"/>
              <a:t>act as a cartel messenger. </a:t>
            </a:r>
          </a:p>
          <a:p>
            <a:pPr lvl="1">
              <a:lnSpc>
                <a:spcPct val="110000"/>
              </a:lnSpc>
            </a:pPr>
            <a:r>
              <a:rPr lang="en-US" i="1" dirty="0">
                <a:solidFill>
                  <a:srgbClr val="C00000"/>
                </a:solidFill>
              </a:rPr>
              <a:t>So, Interstate Circuit standard would NOT be satisfied </a:t>
            </a:r>
          </a:p>
          <a:p>
            <a:pPr>
              <a:lnSpc>
                <a:spcPct val="110000"/>
              </a:lnSpc>
            </a:pPr>
            <a:r>
              <a:rPr lang="en-US" dirty="0">
                <a:solidFill>
                  <a:srgbClr val="C00000"/>
                </a:solidFill>
              </a:rPr>
              <a:t>But, a series of such vertical MFNs agreement can violate Section 1 </a:t>
            </a:r>
          </a:p>
          <a:p>
            <a:pPr lvl="1">
              <a:lnSpc>
                <a:spcPct val="110000"/>
              </a:lnSpc>
            </a:pPr>
            <a:r>
              <a:rPr lang="en-US" dirty="0"/>
              <a:t>MFNs can lead to horizontal price increases without express collusion</a:t>
            </a:r>
          </a:p>
          <a:p>
            <a:pPr>
              <a:lnSpc>
                <a:spcPct val="110000"/>
              </a:lnSpc>
            </a:pPr>
            <a:r>
              <a:rPr lang="en-US" dirty="0"/>
              <a:t>Lack of horizontal conspiracy would be harder and more complicated for the plaintiff </a:t>
            </a:r>
          </a:p>
          <a:p>
            <a:pPr lvl="1">
              <a:lnSpc>
                <a:spcPct val="110000"/>
              </a:lnSpc>
            </a:pPr>
            <a:r>
              <a:rPr lang="en-US" dirty="0"/>
              <a:t>Potential inference that each individual MFN was in the publisher’s own independent self-interest </a:t>
            </a:r>
          </a:p>
          <a:p>
            <a:pPr lvl="1">
              <a:lnSpc>
                <a:spcPct val="110000"/>
              </a:lnSpc>
            </a:pPr>
            <a:r>
              <a:rPr lang="en-US" dirty="0"/>
              <a:t>An MFN by only one publisher might not lead to higher prices</a:t>
            </a:r>
          </a:p>
          <a:p>
            <a:pPr>
              <a:lnSpc>
                <a:spcPct val="110000"/>
              </a:lnSpc>
            </a:pPr>
            <a:r>
              <a:rPr lang="en-US" dirty="0">
                <a:solidFill>
                  <a:srgbClr val="C00000"/>
                </a:solidFill>
              </a:rPr>
              <a:t>Analyze in more detail with respect to </a:t>
            </a:r>
            <a:r>
              <a:rPr lang="en-US" i="1" dirty="0">
                <a:solidFill>
                  <a:srgbClr val="C00000"/>
                </a:solidFill>
              </a:rPr>
              <a:t>Ohio v American Express (</a:t>
            </a:r>
            <a:r>
              <a:rPr lang="en-US" dirty="0">
                <a:solidFill>
                  <a:srgbClr val="C00000"/>
                </a:solidFill>
              </a:rPr>
              <a:t>Topic 26)</a:t>
            </a:r>
          </a:p>
        </p:txBody>
      </p:sp>
    </p:spTree>
    <p:extLst>
      <p:ext uri="{BB962C8B-B14F-4D97-AF65-F5344CB8AC3E}">
        <p14:creationId xmlns:p14="http://schemas.microsoft.com/office/powerpoint/2010/main" val="232956459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F9990-6E24-4F15-8CD6-6F1A8A756165}"/>
              </a:ext>
            </a:extLst>
          </p:cNvPr>
          <p:cNvSpPr>
            <a:spLocks noGrp="1"/>
          </p:cNvSpPr>
          <p:nvPr>
            <p:ph type="title"/>
          </p:nvPr>
        </p:nvSpPr>
        <p:spPr/>
        <p:txBody>
          <a:bodyPr>
            <a:normAutofit/>
          </a:bodyPr>
          <a:lstStyle/>
          <a:p>
            <a:r>
              <a:rPr lang="en-US" sz="3200"/>
              <a:t>Looking Directly Ahead </a:t>
            </a:r>
            <a:r>
              <a:rPr lang="en-US" sz="3200" dirty="0"/>
              <a:t>to Topic 8  (Facilitating Practices)</a:t>
            </a:r>
          </a:p>
        </p:txBody>
      </p:sp>
      <p:sp>
        <p:nvSpPr>
          <p:cNvPr id="3" name="Text Placeholder 2">
            <a:extLst>
              <a:ext uri="{FF2B5EF4-FFF2-40B4-BE49-F238E27FC236}">
                <a16:creationId xmlns:a16="http://schemas.microsoft.com/office/drawing/2014/main" id="{B5832407-93B0-401A-8B03-6F52C407827C}"/>
              </a:ext>
            </a:extLst>
          </p:cNvPr>
          <p:cNvSpPr>
            <a:spLocks noGrp="1"/>
          </p:cNvSpPr>
          <p:nvPr>
            <p:ph idx="1"/>
          </p:nvPr>
        </p:nvSpPr>
        <p:spPr>
          <a:xfrm>
            <a:off x="703446" y="1629577"/>
            <a:ext cx="10515600" cy="5228423"/>
          </a:xfrm>
        </p:spPr>
        <p:txBody>
          <a:bodyPr>
            <a:normAutofit lnSpcReduction="10000"/>
          </a:bodyPr>
          <a:lstStyle/>
          <a:p>
            <a:pPr>
              <a:lnSpc>
                <a:spcPct val="100000"/>
              </a:lnSpc>
              <a:spcAft>
                <a:spcPts val="600"/>
              </a:spcAft>
            </a:pPr>
            <a:r>
              <a:rPr lang="en-US" sz="2400" dirty="0"/>
              <a:t>Certain Unilateral or Coordinated Conduct Can Facilitate Successful Collusion (Tacit or Express Collusion)</a:t>
            </a:r>
          </a:p>
          <a:p>
            <a:pPr lvl="1">
              <a:lnSpc>
                <a:spcPct val="100000"/>
              </a:lnSpc>
              <a:spcAft>
                <a:spcPts val="600"/>
              </a:spcAft>
            </a:pPr>
            <a:r>
              <a:rPr lang="en-US" sz="2200" dirty="0"/>
              <a:t>By facilitating reaching consensus</a:t>
            </a:r>
          </a:p>
          <a:p>
            <a:pPr lvl="1">
              <a:lnSpc>
                <a:spcPct val="100000"/>
              </a:lnSpc>
              <a:spcAft>
                <a:spcPts val="600"/>
              </a:spcAft>
            </a:pPr>
            <a:r>
              <a:rPr lang="en-US" sz="2200" dirty="0"/>
              <a:t>By reducing incentives to cheat  </a:t>
            </a:r>
          </a:p>
          <a:p>
            <a:pPr lvl="2">
              <a:lnSpc>
                <a:spcPct val="100000"/>
              </a:lnSpc>
              <a:spcAft>
                <a:spcPts val="600"/>
              </a:spcAft>
            </a:pPr>
            <a:r>
              <a:rPr lang="en-US" sz="2200" dirty="0"/>
              <a:t>By speeding detection   </a:t>
            </a:r>
          </a:p>
          <a:p>
            <a:pPr lvl="2">
              <a:lnSpc>
                <a:spcPct val="100000"/>
              </a:lnSpc>
              <a:spcAft>
                <a:spcPts val="600"/>
              </a:spcAft>
            </a:pPr>
            <a:r>
              <a:rPr lang="en-US" sz="2200" dirty="0"/>
              <a:t>By increasing punishment ability or incentives </a:t>
            </a:r>
            <a:endParaRPr lang="en-US" sz="1700" dirty="0"/>
          </a:p>
          <a:p>
            <a:pPr>
              <a:lnSpc>
                <a:spcPct val="100000"/>
              </a:lnSpc>
              <a:spcAft>
                <a:spcPts val="600"/>
              </a:spcAft>
            </a:pPr>
            <a:r>
              <a:rPr lang="en-US" sz="2400" dirty="0"/>
              <a:t>These conducts are called “Facilitating Practices.”</a:t>
            </a:r>
          </a:p>
          <a:p>
            <a:pPr marL="0" indent="0">
              <a:lnSpc>
                <a:spcPct val="100000"/>
              </a:lnSpc>
              <a:spcAft>
                <a:spcPts val="600"/>
              </a:spcAft>
              <a:buNone/>
            </a:pPr>
            <a:endParaRPr lang="en-US" sz="2400" dirty="0"/>
          </a:p>
          <a:p>
            <a:pPr marL="0" indent="0">
              <a:lnSpc>
                <a:spcPct val="100000"/>
              </a:lnSpc>
              <a:spcAft>
                <a:spcPts val="600"/>
              </a:spcAft>
              <a:buNone/>
            </a:pPr>
            <a:br>
              <a:rPr lang="en-US" dirty="0"/>
            </a:br>
            <a:br>
              <a:rPr lang="en-US" dirty="0"/>
            </a:br>
            <a:endParaRPr lang="en-US" sz="2400" dirty="0"/>
          </a:p>
        </p:txBody>
      </p:sp>
    </p:spTree>
    <p:extLst>
      <p:ext uri="{BB962C8B-B14F-4D97-AF65-F5344CB8AC3E}">
        <p14:creationId xmlns:p14="http://schemas.microsoft.com/office/powerpoint/2010/main" val="4257426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A0F69D4-24EC-459F-A560-B9BFF4143C05}"/>
              </a:ext>
            </a:extLst>
          </p:cNvPr>
          <p:cNvGrpSpPr/>
          <p:nvPr/>
        </p:nvGrpSpPr>
        <p:grpSpPr>
          <a:xfrm>
            <a:off x="2543270" y="2357778"/>
            <a:ext cx="6074990" cy="2856602"/>
            <a:chOff x="2471791" y="2580005"/>
            <a:chExt cx="6074990" cy="2856602"/>
          </a:xfrm>
        </p:grpSpPr>
        <p:grpSp>
          <p:nvGrpSpPr>
            <p:cNvPr id="35843" name="Google Shape;262;p24">
              <a:extLst>
                <a:ext uri="{FF2B5EF4-FFF2-40B4-BE49-F238E27FC236}">
                  <a16:creationId xmlns:a16="http://schemas.microsoft.com/office/drawing/2014/main" id="{6253247F-130A-4846-A61C-6D5A0CFF919C}"/>
                </a:ext>
              </a:extLst>
            </p:cNvPr>
            <p:cNvGrpSpPr>
              <a:grpSpLocks/>
            </p:cNvGrpSpPr>
            <p:nvPr/>
          </p:nvGrpSpPr>
          <p:grpSpPr bwMode="auto">
            <a:xfrm>
              <a:off x="3984679" y="3501550"/>
              <a:ext cx="4349750" cy="1916112"/>
              <a:chOff x="-4762" y="-4762"/>
              <a:chExt cx="5838825" cy="3756025"/>
            </a:xfrm>
          </p:grpSpPr>
          <p:sp>
            <p:nvSpPr>
              <p:cNvPr id="35861" name="Google Shape;276;p24">
                <a:extLst>
                  <a:ext uri="{FF2B5EF4-FFF2-40B4-BE49-F238E27FC236}">
                    <a16:creationId xmlns:a16="http://schemas.microsoft.com/office/drawing/2014/main" id="{4B4109A7-362A-4251-B121-B7FA906B5E7E}"/>
                  </a:ext>
                </a:extLst>
              </p:cNvPr>
              <p:cNvSpPr txBox="1">
                <a:spLocks noChangeArrowheads="1"/>
              </p:cNvSpPr>
              <p:nvPr/>
            </p:nvSpPr>
            <p:spPr bwMode="auto">
              <a:xfrm>
                <a:off x="-4762" y="-4762"/>
                <a:ext cx="5838825" cy="3756025"/>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nvGrpSpPr>
              <p:cNvPr id="35860" name="Google Shape;263;p24">
                <a:extLst>
                  <a:ext uri="{FF2B5EF4-FFF2-40B4-BE49-F238E27FC236}">
                    <a16:creationId xmlns:a16="http://schemas.microsoft.com/office/drawing/2014/main" id="{E9124E8D-BEA9-4FCD-96A7-69BE5CB97C9F}"/>
                  </a:ext>
                </a:extLst>
              </p:cNvPr>
              <p:cNvGrpSpPr>
                <a:grpSpLocks/>
              </p:cNvGrpSpPr>
              <p:nvPr/>
            </p:nvGrpSpPr>
            <p:grpSpPr bwMode="auto">
              <a:xfrm>
                <a:off x="0" y="0"/>
                <a:ext cx="5829300" cy="3746500"/>
                <a:chOff x="0" y="0"/>
                <a:chExt cx="5829300" cy="3746500"/>
              </a:xfrm>
            </p:grpSpPr>
            <p:grpSp>
              <p:nvGrpSpPr>
                <p:cNvPr id="35862" name="Google Shape;264;p24">
                  <a:extLst>
                    <a:ext uri="{FF2B5EF4-FFF2-40B4-BE49-F238E27FC236}">
                      <a16:creationId xmlns:a16="http://schemas.microsoft.com/office/drawing/2014/main" id="{F9827281-0B1D-49A5-A992-FCC161B2488B}"/>
                    </a:ext>
                  </a:extLst>
                </p:cNvPr>
                <p:cNvGrpSpPr>
                  <a:grpSpLocks/>
                </p:cNvGrpSpPr>
                <p:nvPr/>
              </p:nvGrpSpPr>
              <p:grpSpPr bwMode="auto">
                <a:xfrm>
                  <a:off x="0" y="0"/>
                  <a:ext cx="2914650" cy="1873250"/>
                  <a:chOff x="0" y="0"/>
                  <a:chExt cx="2914650" cy="1873250"/>
                </a:xfrm>
              </p:grpSpPr>
              <p:sp>
                <p:nvSpPr>
                  <p:cNvPr id="35872" name="Google Shape;265;p24">
                    <a:extLst>
                      <a:ext uri="{FF2B5EF4-FFF2-40B4-BE49-F238E27FC236}">
                        <a16:creationId xmlns:a16="http://schemas.microsoft.com/office/drawing/2014/main" id="{A618DC2C-ABEB-44B6-8967-865EB6614BB2}"/>
                      </a:ext>
                    </a:extLst>
                  </p:cNvPr>
                  <p:cNvSpPr txBox="1">
                    <a:spLocks noChangeArrowheads="1"/>
                  </p:cNvSpPr>
                  <p:nvPr/>
                </p:nvSpPr>
                <p:spPr bwMode="auto">
                  <a:xfrm>
                    <a:off x="68262" y="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73" name="Google Shape;266;p24">
                    <a:extLst>
                      <a:ext uri="{FF2B5EF4-FFF2-40B4-BE49-F238E27FC236}">
                        <a16:creationId xmlns:a16="http://schemas.microsoft.com/office/drawing/2014/main" id="{90752180-B4C8-4F35-BC19-7FFF35E986A5}"/>
                      </a:ext>
                    </a:extLst>
                  </p:cNvPr>
                  <p:cNvSpPr txBox="1">
                    <a:spLocks noChangeArrowheads="1"/>
                  </p:cNvSpPr>
                  <p:nvPr/>
                </p:nvSpPr>
                <p:spPr bwMode="auto">
                  <a:xfrm>
                    <a:off x="0" y="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3" name="Google Shape;267;p24">
                  <a:extLst>
                    <a:ext uri="{FF2B5EF4-FFF2-40B4-BE49-F238E27FC236}">
                      <a16:creationId xmlns:a16="http://schemas.microsoft.com/office/drawing/2014/main" id="{80D086BD-8DAD-456C-9F9E-40C6141435B9}"/>
                    </a:ext>
                  </a:extLst>
                </p:cNvPr>
                <p:cNvGrpSpPr>
                  <a:grpSpLocks/>
                </p:cNvGrpSpPr>
                <p:nvPr/>
              </p:nvGrpSpPr>
              <p:grpSpPr bwMode="auto">
                <a:xfrm>
                  <a:off x="2914650" y="0"/>
                  <a:ext cx="2914650" cy="1873250"/>
                  <a:chOff x="2914650" y="0"/>
                  <a:chExt cx="2914650" cy="1873250"/>
                </a:xfrm>
              </p:grpSpPr>
              <p:sp>
                <p:nvSpPr>
                  <p:cNvPr id="35870" name="Google Shape;268;p24">
                    <a:extLst>
                      <a:ext uri="{FF2B5EF4-FFF2-40B4-BE49-F238E27FC236}">
                        <a16:creationId xmlns:a16="http://schemas.microsoft.com/office/drawing/2014/main" id="{FC51EB43-48F7-4425-90C6-E2222F59E024}"/>
                      </a:ext>
                    </a:extLst>
                  </p:cNvPr>
                  <p:cNvSpPr txBox="1">
                    <a:spLocks noChangeArrowheads="1"/>
                  </p:cNvSpPr>
                  <p:nvPr/>
                </p:nvSpPr>
                <p:spPr bwMode="auto">
                  <a:xfrm>
                    <a:off x="2982912" y="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3600"/>
                      <a:buFont typeface="Times New Roman" panose="02020603050405020304" pitchFamily="18" charset="0"/>
                      <a:buNone/>
                    </a:pPr>
                    <a:r>
                      <a:rPr lang="en-US" altLang="en-US" sz="3600" b="1">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3600" b="1">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71" name="Google Shape;269;p24">
                    <a:extLst>
                      <a:ext uri="{FF2B5EF4-FFF2-40B4-BE49-F238E27FC236}">
                        <a16:creationId xmlns:a16="http://schemas.microsoft.com/office/drawing/2014/main" id="{1901498B-C994-4D43-8F36-9E9FAF928C29}"/>
                      </a:ext>
                    </a:extLst>
                  </p:cNvPr>
                  <p:cNvSpPr txBox="1">
                    <a:spLocks noChangeArrowheads="1"/>
                  </p:cNvSpPr>
                  <p:nvPr/>
                </p:nvSpPr>
                <p:spPr bwMode="auto">
                  <a:xfrm>
                    <a:off x="2914650" y="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4" name="Google Shape;270;p24">
                  <a:extLst>
                    <a:ext uri="{FF2B5EF4-FFF2-40B4-BE49-F238E27FC236}">
                      <a16:creationId xmlns:a16="http://schemas.microsoft.com/office/drawing/2014/main" id="{D5811FA9-988E-4FB6-8F82-8118289DAD5F}"/>
                    </a:ext>
                  </a:extLst>
                </p:cNvPr>
                <p:cNvGrpSpPr>
                  <a:grpSpLocks/>
                </p:cNvGrpSpPr>
                <p:nvPr/>
              </p:nvGrpSpPr>
              <p:grpSpPr bwMode="auto">
                <a:xfrm>
                  <a:off x="0" y="1873250"/>
                  <a:ext cx="2914650" cy="1873250"/>
                  <a:chOff x="0" y="1873250"/>
                  <a:chExt cx="2914650" cy="1873250"/>
                </a:xfrm>
              </p:grpSpPr>
              <p:sp>
                <p:nvSpPr>
                  <p:cNvPr id="35868" name="Google Shape;271;p24">
                    <a:extLst>
                      <a:ext uri="{FF2B5EF4-FFF2-40B4-BE49-F238E27FC236}">
                        <a16:creationId xmlns:a16="http://schemas.microsoft.com/office/drawing/2014/main" id="{FFECB367-7D71-445E-B5BC-2B5EBA3F1804}"/>
                      </a:ext>
                    </a:extLst>
                  </p:cNvPr>
                  <p:cNvSpPr txBox="1">
                    <a:spLocks noChangeArrowheads="1"/>
                  </p:cNvSpPr>
                  <p:nvPr/>
                </p:nvSpPr>
                <p:spPr bwMode="auto">
                  <a:xfrm>
                    <a:off x="68262" y="187325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69" name="Google Shape;272;p24">
                    <a:extLst>
                      <a:ext uri="{FF2B5EF4-FFF2-40B4-BE49-F238E27FC236}">
                        <a16:creationId xmlns:a16="http://schemas.microsoft.com/office/drawing/2014/main" id="{490874C5-2BDE-4F18-A1CA-6326B3B0BBA5}"/>
                      </a:ext>
                    </a:extLst>
                  </p:cNvPr>
                  <p:cNvSpPr txBox="1">
                    <a:spLocks noChangeArrowheads="1"/>
                  </p:cNvSpPr>
                  <p:nvPr/>
                </p:nvSpPr>
                <p:spPr bwMode="auto">
                  <a:xfrm>
                    <a:off x="0" y="187325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5" name="Google Shape;273;p24">
                  <a:extLst>
                    <a:ext uri="{FF2B5EF4-FFF2-40B4-BE49-F238E27FC236}">
                      <a16:creationId xmlns:a16="http://schemas.microsoft.com/office/drawing/2014/main" id="{D48ACEEF-36E3-4957-92BD-019E9365624A}"/>
                    </a:ext>
                  </a:extLst>
                </p:cNvPr>
                <p:cNvGrpSpPr>
                  <a:grpSpLocks/>
                </p:cNvGrpSpPr>
                <p:nvPr/>
              </p:nvGrpSpPr>
              <p:grpSpPr bwMode="auto">
                <a:xfrm>
                  <a:off x="2914650" y="1873250"/>
                  <a:ext cx="2914650" cy="1873250"/>
                  <a:chOff x="2914650" y="1873250"/>
                  <a:chExt cx="2914650" cy="1873250"/>
                </a:xfrm>
              </p:grpSpPr>
              <p:sp>
                <p:nvSpPr>
                  <p:cNvPr id="35866" name="Google Shape;274;p24">
                    <a:extLst>
                      <a:ext uri="{FF2B5EF4-FFF2-40B4-BE49-F238E27FC236}">
                        <a16:creationId xmlns:a16="http://schemas.microsoft.com/office/drawing/2014/main" id="{DE11D259-2FF9-496D-8D25-3AD9741686CC}"/>
                      </a:ext>
                    </a:extLst>
                  </p:cNvPr>
                  <p:cNvSpPr txBox="1">
                    <a:spLocks noChangeArrowheads="1"/>
                  </p:cNvSpPr>
                  <p:nvPr/>
                </p:nvSpPr>
                <p:spPr bwMode="auto">
                  <a:xfrm>
                    <a:off x="2982912" y="187325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400"/>
                      <a:buFont typeface="Times New Roman" panose="02020603050405020304" pitchFamily="18" charset="0"/>
                      <a:buNone/>
                    </a:pPr>
                    <a:r>
                      <a:rPr lang="en-US" altLang="en-US" sz="2400" b="1">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67" name="Google Shape;275;p24">
                    <a:extLst>
                      <a:ext uri="{FF2B5EF4-FFF2-40B4-BE49-F238E27FC236}">
                        <a16:creationId xmlns:a16="http://schemas.microsoft.com/office/drawing/2014/main" id="{FECCA75B-BF69-4F0C-8A32-16DF7416C285}"/>
                      </a:ext>
                    </a:extLst>
                  </p:cNvPr>
                  <p:cNvSpPr txBox="1">
                    <a:spLocks noChangeArrowheads="1"/>
                  </p:cNvSpPr>
                  <p:nvPr/>
                </p:nvSpPr>
                <p:spPr bwMode="auto">
                  <a:xfrm>
                    <a:off x="2914650" y="187325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dirty="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grpSp>
        <p:sp>
          <p:nvSpPr>
            <p:cNvPr id="35846" name="Google Shape;279;p24">
              <a:extLst>
                <a:ext uri="{FF2B5EF4-FFF2-40B4-BE49-F238E27FC236}">
                  <a16:creationId xmlns:a16="http://schemas.microsoft.com/office/drawing/2014/main" id="{8375755F-0C5B-4EDF-8B2F-5DF36EC2FFFF}"/>
                </a:ext>
              </a:extLst>
            </p:cNvPr>
            <p:cNvSpPr txBox="1">
              <a:spLocks noChangeArrowheads="1"/>
            </p:cNvSpPr>
            <p:nvPr/>
          </p:nvSpPr>
          <p:spPr bwMode="auto">
            <a:xfrm>
              <a:off x="3776717" y="3736699"/>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$100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$100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5847" name="Google Shape;280;p24">
              <a:extLst>
                <a:ext uri="{FF2B5EF4-FFF2-40B4-BE49-F238E27FC236}">
                  <a16:creationId xmlns:a16="http://schemas.microsoft.com/office/drawing/2014/main" id="{9285483E-E24D-401C-81AD-EDF880124542}"/>
                </a:ext>
              </a:extLst>
            </p:cNvPr>
            <p:cNvSpPr txBox="1">
              <a:spLocks noChangeArrowheads="1"/>
            </p:cNvSpPr>
            <p:nvPr/>
          </p:nvSpPr>
          <p:spPr bwMode="auto">
            <a:xfrm>
              <a:off x="4767316" y="3078481"/>
              <a:ext cx="10858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990000"/>
                </a:buClr>
                <a:buSzPts val="2800"/>
                <a:buFont typeface="Times New Roman" panose="02020603050405020304" pitchFamily="18" charset="0"/>
                <a:buNone/>
              </a:pPr>
              <a:r>
                <a:rPr lang="en-US" altLang="en-US" sz="28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dirty="0"/>
            </a:p>
          </p:txBody>
        </p:sp>
        <p:sp>
          <p:nvSpPr>
            <p:cNvPr id="35848" name="Google Shape;281;p24">
              <a:extLst>
                <a:ext uri="{FF2B5EF4-FFF2-40B4-BE49-F238E27FC236}">
                  <a16:creationId xmlns:a16="http://schemas.microsoft.com/office/drawing/2014/main" id="{8DA8A947-42AD-4DD8-81BD-3F301BA9A345}"/>
                </a:ext>
              </a:extLst>
            </p:cNvPr>
            <p:cNvSpPr txBox="1">
              <a:spLocks noChangeArrowheads="1"/>
            </p:cNvSpPr>
            <p:nvPr/>
          </p:nvSpPr>
          <p:spPr bwMode="auto">
            <a:xfrm>
              <a:off x="6515154" y="3078481"/>
              <a:ext cx="1447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2800"/>
                <a:buFont typeface="Times New Roman" panose="02020603050405020304" pitchFamily="18" charset="0"/>
                <a:buNone/>
              </a:pPr>
              <a:r>
                <a:rPr lang="en-US" altLang="en-US" sz="28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dirty="0"/>
            </a:p>
          </p:txBody>
        </p:sp>
        <p:sp>
          <p:nvSpPr>
            <p:cNvPr id="35853" name="Google Shape;286;p24">
              <a:extLst>
                <a:ext uri="{FF2B5EF4-FFF2-40B4-BE49-F238E27FC236}">
                  <a16:creationId xmlns:a16="http://schemas.microsoft.com/office/drawing/2014/main" id="{72E33E39-9890-4BA8-8983-23E8F0A78641}"/>
                </a:ext>
              </a:extLst>
            </p:cNvPr>
            <p:cNvSpPr txBox="1">
              <a:spLocks noChangeArrowheads="1"/>
            </p:cNvSpPr>
            <p:nvPr/>
          </p:nvSpPr>
          <p:spPr bwMode="auto">
            <a:xfrm>
              <a:off x="3905254" y="4619943"/>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$170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$20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5854" name="Google Shape;287;p24">
              <a:extLst>
                <a:ext uri="{FF2B5EF4-FFF2-40B4-BE49-F238E27FC236}">
                  <a16:creationId xmlns:a16="http://schemas.microsoft.com/office/drawing/2014/main" id="{A74CFDC8-2A1F-44CD-B6D8-5E1561132A9C}"/>
                </a:ext>
              </a:extLst>
            </p:cNvPr>
            <p:cNvSpPr txBox="1">
              <a:spLocks noChangeArrowheads="1"/>
            </p:cNvSpPr>
            <p:nvPr/>
          </p:nvSpPr>
          <p:spPr bwMode="auto">
            <a:xfrm>
              <a:off x="5955981" y="4617999"/>
              <a:ext cx="2590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$50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$50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5844" name="Google Shape;277;p24">
              <a:extLst>
                <a:ext uri="{FF2B5EF4-FFF2-40B4-BE49-F238E27FC236}">
                  <a16:creationId xmlns:a16="http://schemas.microsoft.com/office/drawing/2014/main" id="{B3F36941-2AD2-4E40-AC99-2E6D26DE37C1}"/>
                </a:ext>
              </a:extLst>
            </p:cNvPr>
            <p:cNvSpPr txBox="1">
              <a:spLocks noChangeArrowheads="1"/>
            </p:cNvSpPr>
            <p:nvPr/>
          </p:nvSpPr>
          <p:spPr bwMode="auto">
            <a:xfrm>
              <a:off x="5008616" y="2580005"/>
              <a:ext cx="2686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3600"/>
                <a:buFont typeface="Times New Roman" panose="02020603050405020304" pitchFamily="18" charset="0"/>
                <a:buNone/>
              </a:pP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Firm 2</a:t>
              </a:r>
              <a:endParaRPr lang="en-US" altLang="en-US" dirty="0"/>
            </a:p>
          </p:txBody>
        </p:sp>
        <p:sp>
          <p:nvSpPr>
            <p:cNvPr id="35845" name="Google Shape;278;p24">
              <a:extLst>
                <a:ext uri="{FF2B5EF4-FFF2-40B4-BE49-F238E27FC236}">
                  <a16:creationId xmlns:a16="http://schemas.microsoft.com/office/drawing/2014/main" id="{DA6DCB8D-A717-4508-B546-01FE85DA8EF8}"/>
                </a:ext>
              </a:extLst>
            </p:cNvPr>
            <p:cNvSpPr txBox="1">
              <a:spLocks noChangeArrowheads="1"/>
            </p:cNvSpPr>
            <p:nvPr/>
          </p:nvSpPr>
          <p:spPr bwMode="auto">
            <a:xfrm rot="16200000">
              <a:off x="1992366" y="4238943"/>
              <a:ext cx="1600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Firm 1</a:t>
              </a:r>
              <a:endParaRPr lang="en-US" altLang="en-US" dirty="0"/>
            </a:p>
          </p:txBody>
        </p:sp>
        <p:sp>
          <p:nvSpPr>
            <p:cNvPr id="35849" name="Google Shape;282;p24">
              <a:extLst>
                <a:ext uri="{FF2B5EF4-FFF2-40B4-BE49-F238E27FC236}">
                  <a16:creationId xmlns:a16="http://schemas.microsoft.com/office/drawing/2014/main" id="{24782CE7-A477-4A6C-8F29-8143E4C2CD76}"/>
                </a:ext>
              </a:extLst>
            </p:cNvPr>
            <p:cNvSpPr txBox="1">
              <a:spLocks noChangeArrowheads="1"/>
            </p:cNvSpPr>
            <p:nvPr/>
          </p:nvSpPr>
          <p:spPr bwMode="auto">
            <a:xfrm>
              <a:off x="3073454" y="3823018"/>
              <a:ext cx="10096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99"/>
                </a:buClr>
                <a:buSzPts val="28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dirty="0"/>
            </a:p>
          </p:txBody>
        </p:sp>
        <p:sp>
          <p:nvSpPr>
            <p:cNvPr id="35850" name="Google Shape;283;p24">
              <a:extLst>
                <a:ext uri="{FF2B5EF4-FFF2-40B4-BE49-F238E27FC236}">
                  <a16:creationId xmlns:a16="http://schemas.microsoft.com/office/drawing/2014/main" id="{B7CDEB6F-68DA-4CCE-B444-6EFA04FD705A}"/>
                </a:ext>
              </a:extLst>
            </p:cNvPr>
            <p:cNvSpPr txBox="1">
              <a:spLocks noChangeArrowheads="1"/>
            </p:cNvSpPr>
            <p:nvPr/>
          </p:nvSpPr>
          <p:spPr bwMode="auto">
            <a:xfrm>
              <a:off x="2854379" y="4746943"/>
              <a:ext cx="1447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28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dirty="0"/>
            </a:p>
          </p:txBody>
        </p:sp>
        <p:sp>
          <p:nvSpPr>
            <p:cNvPr id="35852" name="Google Shape;285;p24">
              <a:extLst>
                <a:ext uri="{FF2B5EF4-FFF2-40B4-BE49-F238E27FC236}">
                  <a16:creationId xmlns:a16="http://schemas.microsoft.com/office/drawing/2014/main" id="{AB76172B-AA75-4124-81AE-1D9756501A5D}"/>
                </a:ext>
              </a:extLst>
            </p:cNvPr>
            <p:cNvSpPr txBox="1">
              <a:spLocks noChangeArrowheads="1"/>
            </p:cNvSpPr>
            <p:nvPr/>
          </p:nvSpPr>
          <p:spPr bwMode="auto">
            <a:xfrm>
              <a:off x="5901632" y="3686092"/>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$20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$170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293" name="Google Shape;293;p24">
              <a:extLst>
                <a:ext uri="{FF2B5EF4-FFF2-40B4-BE49-F238E27FC236}">
                  <a16:creationId xmlns:a16="http://schemas.microsoft.com/office/drawing/2014/main" id="{CEAEFD7C-5CFF-4301-9DB5-C044B941987A}"/>
                </a:ext>
              </a:extLst>
            </p:cNvPr>
            <p:cNvSpPr>
              <a:spLocks noChangeArrowheads="1"/>
            </p:cNvSpPr>
            <p:nvPr/>
          </p:nvSpPr>
          <p:spPr bwMode="auto">
            <a:xfrm>
              <a:off x="6238979" y="4582646"/>
              <a:ext cx="1143000" cy="838200"/>
            </a:xfrm>
            <a:prstGeom prst="ellipse">
              <a:avLst/>
            </a:prstGeom>
            <a:noFill/>
            <a:ln w="762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dirty="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 name="Google Shape;292;p24">
              <a:extLst>
                <a:ext uri="{FF2B5EF4-FFF2-40B4-BE49-F238E27FC236}">
                  <a16:creationId xmlns:a16="http://schemas.microsoft.com/office/drawing/2014/main" id="{F9CB782F-DE59-4711-84AC-30C0ED140C60}"/>
                </a:ext>
              </a:extLst>
            </p:cNvPr>
            <p:cNvSpPr>
              <a:spLocks noChangeArrowheads="1"/>
            </p:cNvSpPr>
            <p:nvPr/>
          </p:nvSpPr>
          <p:spPr bwMode="auto">
            <a:xfrm>
              <a:off x="7238734" y="4598407"/>
              <a:ext cx="1143000" cy="838200"/>
            </a:xfrm>
            <a:prstGeom prst="ellipse">
              <a:avLst/>
            </a:prstGeom>
            <a:noFill/>
            <a:ln w="762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4" name="Google Shape;280;p24">
              <a:extLst>
                <a:ext uri="{FF2B5EF4-FFF2-40B4-BE49-F238E27FC236}">
                  <a16:creationId xmlns:a16="http://schemas.microsoft.com/office/drawing/2014/main" id="{4981BF13-3C00-4F77-B751-B79702B59D3F}"/>
                </a:ext>
              </a:extLst>
            </p:cNvPr>
            <p:cNvSpPr txBox="1">
              <a:spLocks noChangeArrowheads="1"/>
            </p:cNvSpPr>
            <p:nvPr/>
          </p:nvSpPr>
          <p:spPr bwMode="auto">
            <a:xfrm>
              <a:off x="4767316" y="3077251"/>
              <a:ext cx="10858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990000"/>
                </a:buClr>
                <a:buSzPts val="2800"/>
                <a:buFont typeface="Times New Roman" panose="02020603050405020304" pitchFamily="18" charset="0"/>
                <a:buNone/>
              </a:pPr>
              <a:r>
                <a:rPr lang="en-US" altLang="en-US" sz="28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dirty="0"/>
            </a:p>
          </p:txBody>
        </p:sp>
        <p:sp>
          <p:nvSpPr>
            <p:cNvPr id="36" name="Google Shape;281;p24">
              <a:extLst>
                <a:ext uri="{FF2B5EF4-FFF2-40B4-BE49-F238E27FC236}">
                  <a16:creationId xmlns:a16="http://schemas.microsoft.com/office/drawing/2014/main" id="{2F5DF8A9-F2DA-465B-A434-CA973234AAD5}"/>
                </a:ext>
              </a:extLst>
            </p:cNvPr>
            <p:cNvSpPr txBox="1">
              <a:spLocks noChangeArrowheads="1"/>
            </p:cNvSpPr>
            <p:nvPr/>
          </p:nvSpPr>
          <p:spPr bwMode="auto">
            <a:xfrm>
              <a:off x="6515154" y="3077251"/>
              <a:ext cx="1447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2800"/>
                <a:buFont typeface="Times New Roman" panose="02020603050405020304" pitchFamily="18" charset="0"/>
                <a:buNone/>
              </a:pPr>
              <a:r>
                <a:rPr lang="en-US" altLang="en-US" sz="28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dirty="0"/>
            </a:p>
          </p:txBody>
        </p:sp>
      </p:grpSp>
      <p:sp>
        <p:nvSpPr>
          <p:cNvPr id="35841" name="Google Shape;260;p24">
            <a:extLst>
              <a:ext uri="{FF2B5EF4-FFF2-40B4-BE49-F238E27FC236}">
                <a16:creationId xmlns:a16="http://schemas.microsoft.com/office/drawing/2014/main" id="{30C56873-ECFD-49BD-88C3-13B9A66ADECB}"/>
              </a:ext>
            </a:extLst>
          </p:cNvPr>
          <p:cNvSpPr txBox="1">
            <a:spLocks noChangeArrowheads="1"/>
          </p:cNvSpPr>
          <p:nvPr/>
        </p:nvSpPr>
        <p:spPr bwMode="auto">
          <a:xfrm>
            <a:off x="670560" y="37942"/>
            <a:ext cx="1048512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75" tIns="44450" rIns="90475" bIns="4445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99"/>
              </a:buClr>
              <a:buSzPts val="4100"/>
              <a:buFont typeface="Times New Roman" panose="02020603050405020304" pitchFamily="18" charset="0"/>
              <a:buNone/>
            </a:pPr>
            <a:r>
              <a:rPr lang="en-US" altLang="en-US" sz="3200"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One Shot Prisoner’s Dilemma </a:t>
            </a:r>
            <a:r>
              <a:rPr lang="en-US" altLang="en-US" sz="3200" i="1"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Equilibrium </a:t>
            </a:r>
            <a:r>
              <a:rPr lang="en-US" altLang="en-US" sz="3200"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Outcome</a:t>
            </a:r>
            <a:endParaRPr lang="en-US" altLang="en-US" sz="1050" dirty="0">
              <a:solidFill>
                <a:schemeClr val="tx1"/>
              </a:solidFill>
            </a:endParaRPr>
          </a:p>
        </p:txBody>
      </p:sp>
      <p:sp>
        <p:nvSpPr>
          <p:cNvPr id="289" name="Google Shape;289;p24">
            <a:extLst>
              <a:ext uri="{FF2B5EF4-FFF2-40B4-BE49-F238E27FC236}">
                <a16:creationId xmlns:a16="http://schemas.microsoft.com/office/drawing/2014/main" id="{2449A49E-6AC8-4419-B8B3-C958CC344346}"/>
              </a:ext>
            </a:extLst>
          </p:cNvPr>
          <p:cNvSpPr txBox="1">
            <a:spLocks noChangeArrowheads="1"/>
          </p:cNvSpPr>
          <p:nvPr/>
        </p:nvSpPr>
        <p:spPr bwMode="auto">
          <a:xfrm>
            <a:off x="1247560" y="1031645"/>
            <a:ext cx="8928582" cy="1285452"/>
          </a:xfrm>
          <a:prstGeom prst="rect">
            <a:avLst/>
          </a:prstGeom>
          <a:noFill/>
          <a:ln w="381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90000"/>
              </a:lnSpc>
              <a:buSzPts val="3200"/>
              <a:buFont typeface="Times New Roman" panose="02020603050405020304" pitchFamily="18" charset="0"/>
              <a:buNone/>
            </a:pPr>
            <a:r>
              <a:rPr lang="en-US" altLang="en-US" sz="2400" u="sng"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t>In the “one shot” game</a:t>
            </a:r>
            <a:r>
              <a:rPr lang="en-US" altLang="en-US" sz="2400"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sz="2400" dirty="0">
              <a:solidFill>
                <a:srgbClr val="C00000"/>
              </a:solidFill>
              <a:highlight>
                <a:srgbClr val="FFFF00"/>
              </a:highlight>
              <a:latin typeface="Times New Roman" panose="02020603050405020304" pitchFamily="18" charset="0"/>
              <a:cs typeface="Times New Roman" panose="02020603050405020304" pitchFamily="18" charset="0"/>
              <a:sym typeface="Times New Roman" panose="02020603050405020304" pitchFamily="18" charset="0"/>
            </a:endParaRPr>
          </a:p>
          <a:p>
            <a:pPr>
              <a:lnSpc>
                <a:spcPct val="90000"/>
              </a:lnSpc>
              <a:buSzPts val="3200"/>
            </a:pPr>
            <a:br>
              <a:rPr lang="en-US" altLang="en-US" sz="2400"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br>
            <a:r>
              <a:rPr lang="en-US" altLang="en-US" sz="2400" b="1" dirty="0">
                <a:solidFill>
                  <a:srgbClr val="C00000"/>
                </a:solidFill>
                <a:highlight>
                  <a:srgbClr val="FFFF00"/>
                </a:highlight>
                <a:latin typeface="Times New Roman" panose="02020603050405020304" pitchFamily="18" charset="0"/>
                <a:cs typeface="Times New Roman" panose="02020603050405020304" pitchFamily="18" charset="0"/>
                <a:sym typeface="Times New Roman" panose="02020603050405020304" pitchFamily="18" charset="0"/>
              </a:rPr>
              <a:t>Equilibrium Outcome is Lose/Lose outcome with payoffs ($50,$50) </a:t>
            </a:r>
          </a:p>
          <a:p>
            <a:pPr eaLnBrk="1" hangingPunct="1">
              <a:lnSpc>
                <a:spcPct val="90000"/>
              </a:lnSpc>
              <a:buSzPts val="3200"/>
              <a:buFont typeface="Times New Roman" panose="02020603050405020304" pitchFamily="18" charset="0"/>
              <a:buNone/>
            </a:pPr>
            <a:endParaRPr lang="en-US" altLang="en-US" sz="1100" dirty="0">
              <a:solidFill>
                <a:srgbClr val="0070C0"/>
              </a:solidFill>
            </a:endParaRPr>
          </a:p>
          <a:p>
            <a:pPr eaLnBrk="1" hangingPunct="1">
              <a:lnSpc>
                <a:spcPct val="90000"/>
              </a:lnSpc>
              <a:buSzPts val="3200"/>
              <a:buFont typeface="Times New Roman" panose="02020603050405020304" pitchFamily="18" charset="0"/>
              <a:buNone/>
            </a:pPr>
            <a:br>
              <a:rPr lang="en-US" altLang="en-US" sz="2400" dirty="0">
                <a:solidFill>
                  <a:srgbClr val="C00000"/>
                </a:solidFill>
                <a:highlight>
                  <a:srgbClr val="FFFF00"/>
                </a:highlight>
                <a:latin typeface="Times New Roman" panose="02020603050405020304" pitchFamily="18" charset="0"/>
                <a:cs typeface="Times New Roman" panose="02020603050405020304" pitchFamily="18" charset="0"/>
                <a:sym typeface="Times New Roman" panose="02020603050405020304" pitchFamily="18" charset="0"/>
              </a:rPr>
            </a:br>
            <a:endParaRPr lang="en-US" altLang="en-US" sz="2400" dirty="0">
              <a:solidFill>
                <a:srgbClr val="C00000"/>
              </a:solidFill>
              <a:highlight>
                <a:srgbClr val="FFFF00"/>
              </a:highlight>
              <a:latin typeface="Times New Roman" panose="02020603050405020304" pitchFamily="18" charset="0"/>
              <a:cs typeface="Times New Roman" panose="02020603050405020304" pitchFamily="18" charset="0"/>
              <a:sym typeface="Times New Roman" panose="02020603050405020304" pitchFamily="18" charset="0"/>
            </a:endParaRPr>
          </a:p>
        </p:txBody>
      </p:sp>
      <p:cxnSp>
        <p:nvCxnSpPr>
          <p:cNvPr id="86" name="Straight Arrow Connector 85">
            <a:extLst>
              <a:ext uri="{FF2B5EF4-FFF2-40B4-BE49-F238E27FC236}">
                <a16:creationId xmlns:a16="http://schemas.microsoft.com/office/drawing/2014/main" id="{C3D0B3B8-5A9F-4D3C-BEFA-74969657A1F5}"/>
              </a:ext>
            </a:extLst>
          </p:cNvPr>
          <p:cNvCxnSpPr>
            <a:cxnSpLocks/>
          </p:cNvCxnSpPr>
          <p:nvPr/>
        </p:nvCxnSpPr>
        <p:spPr>
          <a:xfrm flipH="1" flipV="1">
            <a:off x="7962954" y="5286732"/>
            <a:ext cx="1738939" cy="541934"/>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88" name="Google Shape;285;p24">
            <a:extLst>
              <a:ext uri="{FF2B5EF4-FFF2-40B4-BE49-F238E27FC236}">
                <a16:creationId xmlns:a16="http://schemas.microsoft.com/office/drawing/2014/main" id="{2BCAED02-7019-4DB5-9FA5-9DCE827D3BCC}"/>
              </a:ext>
            </a:extLst>
          </p:cNvPr>
          <p:cNvSpPr txBox="1">
            <a:spLocks noChangeArrowheads="1"/>
          </p:cNvSpPr>
          <p:nvPr/>
        </p:nvSpPr>
        <p:spPr bwMode="auto">
          <a:xfrm>
            <a:off x="9280635" y="5601469"/>
            <a:ext cx="239024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“Lose/Lose”</a:t>
            </a:r>
          </a:p>
          <a:p>
            <a:pPr algn="ctr" eaLnBrk="1" hangingPunct="1">
              <a:buClr>
                <a:srgbClr val="000099"/>
              </a:buClr>
              <a:buSzPts val="36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Equilibrium</a:t>
            </a:r>
            <a:endParaRPr lang="en-US" altLang="en-US" sz="1100" dirty="0"/>
          </a:p>
        </p:txBody>
      </p:sp>
      <p:cxnSp>
        <p:nvCxnSpPr>
          <p:cNvPr id="39" name="Straight Arrow Connector 38">
            <a:extLst>
              <a:ext uri="{FF2B5EF4-FFF2-40B4-BE49-F238E27FC236}">
                <a16:creationId xmlns:a16="http://schemas.microsoft.com/office/drawing/2014/main" id="{4EED2FFE-DDDD-4007-AA50-F43EAC53771E}"/>
              </a:ext>
            </a:extLst>
          </p:cNvPr>
          <p:cNvCxnSpPr>
            <a:cxnSpLocks/>
          </p:cNvCxnSpPr>
          <p:nvPr/>
        </p:nvCxnSpPr>
        <p:spPr>
          <a:xfrm flipV="1">
            <a:off x="5711851" y="3495527"/>
            <a:ext cx="1813726" cy="25513"/>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C352263C-ED7A-4299-962B-0028A04A7AF6}"/>
              </a:ext>
            </a:extLst>
          </p:cNvPr>
          <p:cNvCxnSpPr>
            <a:cxnSpLocks/>
          </p:cNvCxnSpPr>
          <p:nvPr/>
        </p:nvCxnSpPr>
        <p:spPr>
          <a:xfrm>
            <a:off x="5977937" y="4344658"/>
            <a:ext cx="1547640" cy="18816"/>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2F3BE208-F232-434F-B833-065660497918}"/>
              </a:ext>
            </a:extLst>
          </p:cNvPr>
          <p:cNvCxnSpPr>
            <a:cxnSpLocks/>
          </p:cNvCxnSpPr>
          <p:nvPr/>
        </p:nvCxnSpPr>
        <p:spPr>
          <a:xfrm flipH="1">
            <a:off x="6772263" y="4057420"/>
            <a:ext cx="339" cy="475626"/>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961A4D26-BA57-4141-AF06-26A5553981C3}"/>
              </a:ext>
            </a:extLst>
          </p:cNvPr>
          <p:cNvCxnSpPr>
            <a:cxnSpLocks/>
          </p:cNvCxnSpPr>
          <p:nvPr/>
        </p:nvCxnSpPr>
        <p:spPr>
          <a:xfrm>
            <a:off x="4969042" y="4149025"/>
            <a:ext cx="0" cy="506621"/>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945823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Google Shape;260;p24">
            <a:extLst>
              <a:ext uri="{FF2B5EF4-FFF2-40B4-BE49-F238E27FC236}">
                <a16:creationId xmlns:a16="http://schemas.microsoft.com/office/drawing/2014/main" id="{30C56873-ECFD-49BD-88C3-13B9A66ADECB}"/>
              </a:ext>
            </a:extLst>
          </p:cNvPr>
          <p:cNvSpPr txBox="1">
            <a:spLocks noChangeArrowheads="1"/>
          </p:cNvSpPr>
          <p:nvPr/>
        </p:nvSpPr>
        <p:spPr bwMode="auto">
          <a:xfrm>
            <a:off x="216815" y="1"/>
            <a:ext cx="10935093"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75" tIns="44450" rIns="90475" bIns="4445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99"/>
              </a:buClr>
              <a:buSzPts val="4100"/>
              <a:buFont typeface="Times New Roman" panose="02020603050405020304" pitchFamily="18" charset="0"/>
              <a:buNone/>
            </a:pPr>
            <a:r>
              <a:rPr lang="en-US" altLang="en-US" sz="3200"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Then, How do Cartels and Oligopolies Achieve Stable High Prices?  </a:t>
            </a:r>
            <a:r>
              <a:rPr lang="en-US" altLang="en-US" sz="3200" b="1" i="1"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Answer: Recognize It is a “Repeated” Game</a:t>
            </a:r>
            <a:endParaRPr lang="en-US" altLang="en-US" sz="1050" b="1" i="1" dirty="0">
              <a:solidFill>
                <a:srgbClr val="C00000"/>
              </a:solidFill>
            </a:endParaRPr>
          </a:p>
        </p:txBody>
      </p:sp>
      <p:sp>
        <p:nvSpPr>
          <p:cNvPr id="261" name="Google Shape;261;p24">
            <a:extLst>
              <a:ext uri="{FF2B5EF4-FFF2-40B4-BE49-F238E27FC236}">
                <a16:creationId xmlns:a16="http://schemas.microsoft.com/office/drawing/2014/main" id="{9926A168-4957-4448-8365-F9EA32C713EB}"/>
              </a:ext>
            </a:extLst>
          </p:cNvPr>
          <p:cNvSpPr txBox="1">
            <a:spLocks noChangeArrowheads="1"/>
          </p:cNvSpPr>
          <p:nvPr/>
        </p:nvSpPr>
        <p:spPr bwMode="auto">
          <a:xfrm>
            <a:off x="1330508" y="1279412"/>
            <a:ext cx="10088880" cy="853093"/>
          </a:xfrm>
          <a:prstGeom prst="rect">
            <a:avLst/>
          </a:prstGeom>
          <a:noFill/>
          <a:ln w="381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lnSpc>
                <a:spcPct val="90000"/>
              </a:lnSpc>
              <a:buSzPts val="3200"/>
              <a:buFont typeface="Times New Roman" panose="02020603050405020304" pitchFamily="18" charset="0"/>
              <a:buNone/>
            </a:pPr>
            <a:r>
              <a:rPr lang="en-US" altLang="en-US" sz="2400" b="1" i="1"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Tit-for-Tat (</a:t>
            </a:r>
            <a:r>
              <a:rPr lang="en-US" altLang="en-US" sz="2400" b="1" i="1" dirty="0" err="1">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TFT</a:t>
            </a:r>
            <a:r>
              <a:rPr lang="en-US" altLang="en-US" sz="2400" b="1" i="1"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a:t>
            </a:r>
            <a:r>
              <a:rPr lang="en-US" altLang="en-US" sz="2400" b="1"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400" b="1"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t>quick-response pricing can deter cheating.</a:t>
            </a:r>
          </a:p>
          <a:p>
            <a:pPr algn="ctr" eaLnBrk="1" hangingPunct="1">
              <a:lnSpc>
                <a:spcPct val="90000"/>
              </a:lnSpc>
              <a:buSzPts val="3200"/>
              <a:buFont typeface="Times New Roman" panose="02020603050405020304" pitchFamily="18" charset="0"/>
              <a:buNone/>
            </a:pPr>
            <a:r>
              <a:rPr lang="en-US" altLang="en-US" sz="2400" b="1" i="1"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t>TFT can achieve equilibrium at Win/Win outcome with $100 payoffs.</a:t>
            </a:r>
            <a:r>
              <a:rPr lang="en-US" altLang="en-US" sz="3200" i="1"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t>	</a:t>
            </a:r>
          </a:p>
          <a:p>
            <a:pPr algn="ctr" eaLnBrk="1" hangingPunct="1">
              <a:lnSpc>
                <a:spcPct val="90000"/>
              </a:lnSpc>
              <a:buSzPts val="3200"/>
              <a:buFont typeface="Times New Roman" panose="02020603050405020304" pitchFamily="18" charset="0"/>
              <a:buNone/>
            </a:pPr>
            <a:endParaRPr lang="en-US" altLang="en-US" sz="3200"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endParaRPr>
          </a:p>
          <a:p>
            <a:pPr algn="ctr" eaLnBrk="1" hangingPunct="1">
              <a:lnSpc>
                <a:spcPct val="90000"/>
              </a:lnSpc>
              <a:buSzPts val="3200"/>
              <a:buFont typeface="Times New Roman" panose="02020603050405020304" pitchFamily="18" charset="0"/>
              <a:buNone/>
            </a:pPr>
            <a:endParaRPr lang="en-US" altLang="en-US" dirty="0">
              <a:solidFill>
                <a:srgbClr val="C00000"/>
              </a:solidFill>
            </a:endParaRPr>
          </a:p>
        </p:txBody>
      </p:sp>
      <p:sp>
        <p:nvSpPr>
          <p:cNvPr id="35851" name="Google Shape;284;p24">
            <a:extLst>
              <a:ext uri="{FF2B5EF4-FFF2-40B4-BE49-F238E27FC236}">
                <a16:creationId xmlns:a16="http://schemas.microsoft.com/office/drawing/2014/main" id="{74D4CF04-CB70-4362-8071-605764C7DA7E}"/>
              </a:ext>
            </a:extLst>
          </p:cNvPr>
          <p:cNvSpPr txBox="1">
            <a:spLocks noChangeArrowheads="1"/>
          </p:cNvSpPr>
          <p:nvPr/>
        </p:nvSpPr>
        <p:spPr bwMode="auto">
          <a:xfrm>
            <a:off x="4213225" y="5062538"/>
            <a:ext cx="2895600" cy="15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3200"/>
              <a:buFont typeface="Times New Roman" panose="02020603050405020304" pitchFamily="18" charset="0"/>
              <a:buNone/>
            </a:pPr>
            <a:endParaRPr lang="en-US" altLang="en-US" sz="3200" b="1">
              <a:latin typeface="Times New Roman" panose="02020603050405020304" pitchFamily="18" charset="0"/>
              <a:cs typeface="Times New Roman" panose="02020603050405020304" pitchFamily="18" charset="0"/>
              <a:sym typeface="Times New Roman" panose="02020603050405020304" pitchFamily="18" charset="0"/>
            </a:endParaRPr>
          </a:p>
          <a:p>
            <a:pPr algn="ctr" eaLnBrk="1" hangingPunct="1">
              <a:buSzPts val="3200"/>
              <a:buFont typeface="Times New Roman" panose="02020603050405020304" pitchFamily="18" charset="0"/>
              <a:buNone/>
            </a:pPr>
            <a:endParaRPr lang="en-US" altLang="en-US" sz="3200" b="1">
              <a:latin typeface="Times New Roman" panose="02020603050405020304" pitchFamily="18" charset="0"/>
              <a:cs typeface="Times New Roman" panose="02020603050405020304" pitchFamily="18" charset="0"/>
              <a:sym typeface="Times New Roman" panose="02020603050405020304" pitchFamily="18" charset="0"/>
            </a:endParaRPr>
          </a:p>
          <a:p>
            <a:pPr eaLnBrk="1" hangingPunct="1"/>
            <a:endParaRPr lang="en-US" altLang="en-US" sz="3200" b="1">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289" name="Google Shape;289;p24">
            <a:extLst>
              <a:ext uri="{FF2B5EF4-FFF2-40B4-BE49-F238E27FC236}">
                <a16:creationId xmlns:a16="http://schemas.microsoft.com/office/drawing/2014/main" id="{2449A49E-6AC8-4419-B8B3-C958CC344346}"/>
              </a:ext>
            </a:extLst>
          </p:cNvPr>
          <p:cNvSpPr txBox="1">
            <a:spLocks noChangeArrowheads="1"/>
          </p:cNvSpPr>
          <p:nvPr/>
        </p:nvSpPr>
        <p:spPr bwMode="auto">
          <a:xfrm>
            <a:off x="65989" y="5377043"/>
            <a:ext cx="11506252" cy="985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lnSpc>
                <a:spcPct val="90000"/>
              </a:lnSpc>
              <a:buSzPts val="3200"/>
              <a:buFont typeface="Times New Roman" panose="02020603050405020304" pitchFamily="18" charset="0"/>
              <a:buNone/>
            </a:pPr>
            <a:r>
              <a:rPr lang="en-US" altLang="en-US" sz="2800" i="1" dirty="0" err="1">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TFT</a:t>
            </a:r>
            <a:r>
              <a:rPr lang="en-US" altLang="en-US" sz="2800" i="1"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800"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reduces/eliminates the temptation to cut price.  </a:t>
            </a:r>
          </a:p>
          <a:p>
            <a:pPr algn="ctr" eaLnBrk="1" hangingPunct="1">
              <a:lnSpc>
                <a:spcPct val="90000"/>
              </a:lnSpc>
              <a:buSzPts val="3200"/>
              <a:buFont typeface="Times New Roman" panose="02020603050405020304" pitchFamily="18" charset="0"/>
              <a:buNone/>
            </a:pPr>
            <a:r>
              <a:rPr lang="en-US" altLang="en-US" sz="2800"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It also incentivizes moving from a low price to a high price if cooperation fails</a:t>
            </a:r>
            <a:r>
              <a:rPr lang="en-US" altLang="en-US" sz="2800" dirty="0">
                <a:latin typeface="Times New Roman" panose="02020603050405020304" pitchFamily="18" charset="0"/>
                <a:cs typeface="Times New Roman" panose="02020603050405020304" pitchFamily="18" charset="0"/>
                <a:sym typeface="Times New Roman" panose="02020603050405020304" pitchFamily="18" charset="0"/>
              </a:rPr>
              <a:t>.</a:t>
            </a:r>
          </a:p>
          <a:p>
            <a:pPr algn="ctr" eaLnBrk="1" hangingPunct="1">
              <a:lnSpc>
                <a:spcPct val="90000"/>
              </a:lnSpc>
              <a:buSzPts val="3200"/>
              <a:buFont typeface="Times New Roman" panose="02020603050405020304" pitchFamily="18" charset="0"/>
              <a:buNone/>
            </a:pPr>
            <a:r>
              <a:rPr lang="en-US" altLang="en-US" sz="2800" b="1" i="1"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t>More complicated strategies also are possible, esp. if imperfect information</a:t>
            </a:r>
          </a:p>
        </p:txBody>
      </p:sp>
      <p:grpSp>
        <p:nvGrpSpPr>
          <p:cNvPr id="2" name="Group 1">
            <a:extLst>
              <a:ext uri="{FF2B5EF4-FFF2-40B4-BE49-F238E27FC236}">
                <a16:creationId xmlns:a16="http://schemas.microsoft.com/office/drawing/2014/main" id="{AE0F8E6D-14C2-4DD8-BBA2-1C480C39B013}"/>
              </a:ext>
            </a:extLst>
          </p:cNvPr>
          <p:cNvGrpSpPr/>
          <p:nvPr/>
        </p:nvGrpSpPr>
        <p:grpSpPr>
          <a:xfrm>
            <a:off x="2657475" y="2133422"/>
            <a:ext cx="6045174" cy="2837657"/>
            <a:chOff x="2657475" y="2092325"/>
            <a:chExt cx="6045174" cy="2837657"/>
          </a:xfrm>
        </p:grpSpPr>
        <p:grpSp>
          <p:nvGrpSpPr>
            <p:cNvPr id="35843" name="Google Shape;262;p24">
              <a:extLst>
                <a:ext uri="{FF2B5EF4-FFF2-40B4-BE49-F238E27FC236}">
                  <a16:creationId xmlns:a16="http://schemas.microsoft.com/office/drawing/2014/main" id="{6253247F-130A-4846-A61C-6D5A0CFF919C}"/>
                </a:ext>
              </a:extLst>
            </p:cNvPr>
            <p:cNvGrpSpPr>
              <a:grpSpLocks/>
            </p:cNvGrpSpPr>
            <p:nvPr/>
          </p:nvGrpSpPr>
          <p:grpSpPr bwMode="auto">
            <a:xfrm>
              <a:off x="4170363" y="3013870"/>
              <a:ext cx="4349750" cy="1916112"/>
              <a:chOff x="-4762" y="-4762"/>
              <a:chExt cx="5838825" cy="3756025"/>
            </a:xfrm>
          </p:grpSpPr>
          <p:grpSp>
            <p:nvGrpSpPr>
              <p:cNvPr id="35860" name="Google Shape;263;p24">
                <a:extLst>
                  <a:ext uri="{FF2B5EF4-FFF2-40B4-BE49-F238E27FC236}">
                    <a16:creationId xmlns:a16="http://schemas.microsoft.com/office/drawing/2014/main" id="{E9124E8D-BEA9-4FCD-96A7-69BE5CB97C9F}"/>
                  </a:ext>
                </a:extLst>
              </p:cNvPr>
              <p:cNvGrpSpPr>
                <a:grpSpLocks/>
              </p:cNvGrpSpPr>
              <p:nvPr/>
            </p:nvGrpSpPr>
            <p:grpSpPr bwMode="auto">
              <a:xfrm>
                <a:off x="0" y="0"/>
                <a:ext cx="5829300" cy="3746500"/>
                <a:chOff x="0" y="0"/>
                <a:chExt cx="5829300" cy="3746500"/>
              </a:xfrm>
            </p:grpSpPr>
            <p:grpSp>
              <p:nvGrpSpPr>
                <p:cNvPr id="35862" name="Google Shape;264;p24">
                  <a:extLst>
                    <a:ext uri="{FF2B5EF4-FFF2-40B4-BE49-F238E27FC236}">
                      <a16:creationId xmlns:a16="http://schemas.microsoft.com/office/drawing/2014/main" id="{F9827281-0B1D-49A5-A992-FCC161B2488B}"/>
                    </a:ext>
                  </a:extLst>
                </p:cNvPr>
                <p:cNvGrpSpPr>
                  <a:grpSpLocks/>
                </p:cNvGrpSpPr>
                <p:nvPr/>
              </p:nvGrpSpPr>
              <p:grpSpPr bwMode="auto">
                <a:xfrm>
                  <a:off x="0" y="0"/>
                  <a:ext cx="2914650" cy="1873250"/>
                  <a:chOff x="0" y="0"/>
                  <a:chExt cx="2914650" cy="1873250"/>
                </a:xfrm>
              </p:grpSpPr>
              <p:sp>
                <p:nvSpPr>
                  <p:cNvPr id="35872" name="Google Shape;265;p24">
                    <a:extLst>
                      <a:ext uri="{FF2B5EF4-FFF2-40B4-BE49-F238E27FC236}">
                        <a16:creationId xmlns:a16="http://schemas.microsoft.com/office/drawing/2014/main" id="{A618DC2C-ABEB-44B6-8967-865EB6614BB2}"/>
                      </a:ext>
                    </a:extLst>
                  </p:cNvPr>
                  <p:cNvSpPr txBox="1">
                    <a:spLocks noChangeArrowheads="1"/>
                  </p:cNvSpPr>
                  <p:nvPr/>
                </p:nvSpPr>
                <p:spPr bwMode="auto">
                  <a:xfrm>
                    <a:off x="68262" y="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73" name="Google Shape;266;p24">
                    <a:extLst>
                      <a:ext uri="{FF2B5EF4-FFF2-40B4-BE49-F238E27FC236}">
                        <a16:creationId xmlns:a16="http://schemas.microsoft.com/office/drawing/2014/main" id="{90752180-B4C8-4F35-BC19-7FFF35E986A5}"/>
                      </a:ext>
                    </a:extLst>
                  </p:cNvPr>
                  <p:cNvSpPr txBox="1">
                    <a:spLocks noChangeArrowheads="1"/>
                  </p:cNvSpPr>
                  <p:nvPr/>
                </p:nvSpPr>
                <p:spPr bwMode="auto">
                  <a:xfrm>
                    <a:off x="0" y="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3" name="Google Shape;267;p24">
                  <a:extLst>
                    <a:ext uri="{FF2B5EF4-FFF2-40B4-BE49-F238E27FC236}">
                      <a16:creationId xmlns:a16="http://schemas.microsoft.com/office/drawing/2014/main" id="{80D086BD-8DAD-456C-9F9E-40C6141435B9}"/>
                    </a:ext>
                  </a:extLst>
                </p:cNvPr>
                <p:cNvGrpSpPr>
                  <a:grpSpLocks/>
                </p:cNvGrpSpPr>
                <p:nvPr/>
              </p:nvGrpSpPr>
              <p:grpSpPr bwMode="auto">
                <a:xfrm>
                  <a:off x="2914650" y="0"/>
                  <a:ext cx="2914650" cy="1873250"/>
                  <a:chOff x="2914650" y="0"/>
                  <a:chExt cx="2914650" cy="1873250"/>
                </a:xfrm>
              </p:grpSpPr>
              <p:sp>
                <p:nvSpPr>
                  <p:cNvPr id="35870" name="Google Shape;268;p24">
                    <a:extLst>
                      <a:ext uri="{FF2B5EF4-FFF2-40B4-BE49-F238E27FC236}">
                        <a16:creationId xmlns:a16="http://schemas.microsoft.com/office/drawing/2014/main" id="{FC51EB43-48F7-4425-90C6-E2222F59E024}"/>
                      </a:ext>
                    </a:extLst>
                  </p:cNvPr>
                  <p:cNvSpPr txBox="1">
                    <a:spLocks noChangeArrowheads="1"/>
                  </p:cNvSpPr>
                  <p:nvPr/>
                </p:nvSpPr>
                <p:spPr bwMode="auto">
                  <a:xfrm>
                    <a:off x="2982912" y="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3600"/>
                      <a:buFont typeface="Times New Roman" panose="02020603050405020304" pitchFamily="18" charset="0"/>
                      <a:buNone/>
                    </a:pPr>
                    <a:r>
                      <a:rPr lang="en-US" altLang="en-US" sz="3600" b="1">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3600" b="1">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71" name="Google Shape;269;p24">
                    <a:extLst>
                      <a:ext uri="{FF2B5EF4-FFF2-40B4-BE49-F238E27FC236}">
                        <a16:creationId xmlns:a16="http://schemas.microsoft.com/office/drawing/2014/main" id="{1901498B-C994-4D43-8F36-9E9FAF928C29}"/>
                      </a:ext>
                    </a:extLst>
                  </p:cNvPr>
                  <p:cNvSpPr txBox="1">
                    <a:spLocks noChangeArrowheads="1"/>
                  </p:cNvSpPr>
                  <p:nvPr/>
                </p:nvSpPr>
                <p:spPr bwMode="auto">
                  <a:xfrm>
                    <a:off x="2914650" y="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4" name="Google Shape;270;p24">
                  <a:extLst>
                    <a:ext uri="{FF2B5EF4-FFF2-40B4-BE49-F238E27FC236}">
                      <a16:creationId xmlns:a16="http://schemas.microsoft.com/office/drawing/2014/main" id="{D5811FA9-988E-4FB6-8F82-8118289DAD5F}"/>
                    </a:ext>
                  </a:extLst>
                </p:cNvPr>
                <p:cNvGrpSpPr>
                  <a:grpSpLocks/>
                </p:cNvGrpSpPr>
                <p:nvPr/>
              </p:nvGrpSpPr>
              <p:grpSpPr bwMode="auto">
                <a:xfrm>
                  <a:off x="0" y="1873250"/>
                  <a:ext cx="2914650" cy="1873250"/>
                  <a:chOff x="0" y="1873250"/>
                  <a:chExt cx="2914650" cy="1873250"/>
                </a:xfrm>
              </p:grpSpPr>
              <p:sp>
                <p:nvSpPr>
                  <p:cNvPr id="35868" name="Google Shape;271;p24">
                    <a:extLst>
                      <a:ext uri="{FF2B5EF4-FFF2-40B4-BE49-F238E27FC236}">
                        <a16:creationId xmlns:a16="http://schemas.microsoft.com/office/drawing/2014/main" id="{FFECB367-7D71-445E-B5BC-2B5EBA3F1804}"/>
                      </a:ext>
                    </a:extLst>
                  </p:cNvPr>
                  <p:cNvSpPr txBox="1">
                    <a:spLocks noChangeArrowheads="1"/>
                  </p:cNvSpPr>
                  <p:nvPr/>
                </p:nvSpPr>
                <p:spPr bwMode="auto">
                  <a:xfrm>
                    <a:off x="68262" y="187325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69" name="Google Shape;272;p24">
                    <a:extLst>
                      <a:ext uri="{FF2B5EF4-FFF2-40B4-BE49-F238E27FC236}">
                        <a16:creationId xmlns:a16="http://schemas.microsoft.com/office/drawing/2014/main" id="{490874C5-2BDE-4F18-A1CA-6326B3B0BBA5}"/>
                      </a:ext>
                    </a:extLst>
                  </p:cNvPr>
                  <p:cNvSpPr txBox="1">
                    <a:spLocks noChangeArrowheads="1"/>
                  </p:cNvSpPr>
                  <p:nvPr/>
                </p:nvSpPr>
                <p:spPr bwMode="auto">
                  <a:xfrm>
                    <a:off x="0" y="187325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5" name="Google Shape;273;p24">
                  <a:extLst>
                    <a:ext uri="{FF2B5EF4-FFF2-40B4-BE49-F238E27FC236}">
                      <a16:creationId xmlns:a16="http://schemas.microsoft.com/office/drawing/2014/main" id="{D48ACEEF-36E3-4957-92BD-019E9365624A}"/>
                    </a:ext>
                  </a:extLst>
                </p:cNvPr>
                <p:cNvGrpSpPr>
                  <a:grpSpLocks/>
                </p:cNvGrpSpPr>
                <p:nvPr/>
              </p:nvGrpSpPr>
              <p:grpSpPr bwMode="auto">
                <a:xfrm>
                  <a:off x="2914650" y="1873250"/>
                  <a:ext cx="2914650" cy="1873250"/>
                  <a:chOff x="2914650" y="1873250"/>
                  <a:chExt cx="2914650" cy="1873250"/>
                </a:xfrm>
              </p:grpSpPr>
              <p:sp>
                <p:nvSpPr>
                  <p:cNvPr id="35866" name="Google Shape;274;p24">
                    <a:extLst>
                      <a:ext uri="{FF2B5EF4-FFF2-40B4-BE49-F238E27FC236}">
                        <a16:creationId xmlns:a16="http://schemas.microsoft.com/office/drawing/2014/main" id="{DE11D259-2FF9-496D-8D25-3AD9741686CC}"/>
                      </a:ext>
                    </a:extLst>
                  </p:cNvPr>
                  <p:cNvSpPr txBox="1">
                    <a:spLocks noChangeArrowheads="1"/>
                  </p:cNvSpPr>
                  <p:nvPr/>
                </p:nvSpPr>
                <p:spPr bwMode="auto">
                  <a:xfrm>
                    <a:off x="2982912" y="187325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400"/>
                      <a:buFont typeface="Times New Roman" panose="02020603050405020304" pitchFamily="18" charset="0"/>
                      <a:buNone/>
                    </a:pPr>
                    <a:r>
                      <a:rPr lang="en-US" altLang="en-US" sz="2400" b="1">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algn="ctr" eaLnBrk="1" hangingPunct="1">
                      <a:buSzPts val="1800"/>
                      <a:buFont typeface="Times New Roman" panose="02020603050405020304" pitchFamily="18" charset="0"/>
                      <a:buNone/>
                    </a:pPr>
                    <a:r>
                      <a:rPr lang="en-US" altLang="en-US" sz="180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a:p>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67" name="Google Shape;275;p24">
                    <a:extLst>
                      <a:ext uri="{FF2B5EF4-FFF2-40B4-BE49-F238E27FC236}">
                        <a16:creationId xmlns:a16="http://schemas.microsoft.com/office/drawing/2014/main" id="{FECCA75B-BF69-4F0C-8A32-16DF7416C285}"/>
                      </a:ext>
                    </a:extLst>
                  </p:cNvPr>
                  <p:cNvSpPr txBox="1">
                    <a:spLocks noChangeArrowheads="1"/>
                  </p:cNvSpPr>
                  <p:nvPr/>
                </p:nvSpPr>
                <p:spPr bwMode="auto">
                  <a:xfrm>
                    <a:off x="2914650" y="187325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sp>
            <p:nvSpPr>
              <p:cNvPr id="35861" name="Google Shape;276;p24">
                <a:extLst>
                  <a:ext uri="{FF2B5EF4-FFF2-40B4-BE49-F238E27FC236}">
                    <a16:creationId xmlns:a16="http://schemas.microsoft.com/office/drawing/2014/main" id="{4B4109A7-362A-4251-B121-B7FA906B5E7E}"/>
                  </a:ext>
                </a:extLst>
              </p:cNvPr>
              <p:cNvSpPr txBox="1">
                <a:spLocks noChangeArrowheads="1"/>
              </p:cNvSpPr>
              <p:nvPr/>
            </p:nvSpPr>
            <p:spPr bwMode="auto">
              <a:xfrm>
                <a:off x="-4762" y="-4762"/>
                <a:ext cx="5838825" cy="3756025"/>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dirty="0">
                  <a:latin typeface="Times New Roman" panose="02020603050405020304" pitchFamily="18" charset="0"/>
                  <a:cs typeface="Times New Roman" panose="02020603050405020304" pitchFamily="18" charset="0"/>
                  <a:sym typeface="Times New Roman" panose="02020603050405020304" pitchFamily="18" charset="0"/>
                </a:endParaRPr>
              </a:p>
            </p:txBody>
          </p:sp>
        </p:grpSp>
        <p:sp>
          <p:nvSpPr>
            <p:cNvPr id="35844" name="Google Shape;277;p24">
              <a:extLst>
                <a:ext uri="{FF2B5EF4-FFF2-40B4-BE49-F238E27FC236}">
                  <a16:creationId xmlns:a16="http://schemas.microsoft.com/office/drawing/2014/main" id="{B3F36941-2AD2-4E40-AC99-2E6D26DE37C1}"/>
                </a:ext>
              </a:extLst>
            </p:cNvPr>
            <p:cNvSpPr txBox="1">
              <a:spLocks noChangeArrowheads="1"/>
            </p:cNvSpPr>
            <p:nvPr/>
          </p:nvSpPr>
          <p:spPr bwMode="auto">
            <a:xfrm>
              <a:off x="5194300" y="2092325"/>
              <a:ext cx="2686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3600"/>
                <a:buFont typeface="Times New Roman" panose="02020603050405020304" pitchFamily="18" charset="0"/>
                <a:buNone/>
              </a:pPr>
              <a:r>
                <a:rPr lang="en-US" altLang="en-US" sz="3600" b="1">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Firm 2</a:t>
              </a:r>
              <a:endParaRPr lang="en-US" altLang="en-US"/>
            </a:p>
          </p:txBody>
        </p:sp>
        <p:sp>
          <p:nvSpPr>
            <p:cNvPr id="35845" name="Google Shape;278;p24">
              <a:extLst>
                <a:ext uri="{FF2B5EF4-FFF2-40B4-BE49-F238E27FC236}">
                  <a16:creationId xmlns:a16="http://schemas.microsoft.com/office/drawing/2014/main" id="{DA6DCB8D-A717-4508-B546-01FE85DA8EF8}"/>
                </a:ext>
              </a:extLst>
            </p:cNvPr>
            <p:cNvSpPr txBox="1">
              <a:spLocks noChangeArrowheads="1"/>
            </p:cNvSpPr>
            <p:nvPr/>
          </p:nvSpPr>
          <p:spPr bwMode="auto">
            <a:xfrm rot="16200000">
              <a:off x="2178050" y="3751263"/>
              <a:ext cx="1600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Firm 1</a:t>
              </a:r>
              <a:endParaRPr lang="en-US" altLang="en-US"/>
            </a:p>
          </p:txBody>
        </p:sp>
        <p:sp>
          <p:nvSpPr>
            <p:cNvPr id="35846" name="Google Shape;279;p24">
              <a:extLst>
                <a:ext uri="{FF2B5EF4-FFF2-40B4-BE49-F238E27FC236}">
                  <a16:creationId xmlns:a16="http://schemas.microsoft.com/office/drawing/2014/main" id="{8375755F-0C5B-4EDF-8B2F-5DF36EC2FFFF}"/>
                </a:ext>
              </a:extLst>
            </p:cNvPr>
            <p:cNvSpPr txBox="1">
              <a:spLocks noChangeArrowheads="1"/>
            </p:cNvSpPr>
            <p:nvPr/>
          </p:nvSpPr>
          <p:spPr bwMode="auto">
            <a:xfrm>
              <a:off x="3975736" y="3248422"/>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$100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$100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5847" name="Google Shape;280;p24">
              <a:extLst>
                <a:ext uri="{FF2B5EF4-FFF2-40B4-BE49-F238E27FC236}">
                  <a16:creationId xmlns:a16="http://schemas.microsoft.com/office/drawing/2014/main" id="{9285483E-E24D-401C-81AD-EDF880124542}"/>
                </a:ext>
              </a:extLst>
            </p:cNvPr>
            <p:cNvSpPr txBox="1">
              <a:spLocks noChangeArrowheads="1"/>
            </p:cNvSpPr>
            <p:nvPr/>
          </p:nvSpPr>
          <p:spPr bwMode="auto">
            <a:xfrm>
              <a:off x="4953000" y="2590801"/>
              <a:ext cx="10858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990000"/>
                </a:buClr>
                <a:buSzPts val="2800"/>
                <a:buFont typeface="Times New Roman" panose="02020603050405020304" pitchFamily="18" charset="0"/>
                <a:buNone/>
              </a:pPr>
              <a:r>
                <a:rPr lang="en-US" altLang="en-US" sz="2800" b="1">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a:p>
          </p:txBody>
        </p:sp>
        <p:sp>
          <p:nvSpPr>
            <p:cNvPr id="35848" name="Google Shape;281;p24">
              <a:extLst>
                <a:ext uri="{FF2B5EF4-FFF2-40B4-BE49-F238E27FC236}">
                  <a16:creationId xmlns:a16="http://schemas.microsoft.com/office/drawing/2014/main" id="{8DA8A947-42AD-4DD8-81BD-3F301BA9A345}"/>
                </a:ext>
              </a:extLst>
            </p:cNvPr>
            <p:cNvSpPr txBox="1">
              <a:spLocks noChangeArrowheads="1"/>
            </p:cNvSpPr>
            <p:nvPr/>
          </p:nvSpPr>
          <p:spPr bwMode="auto">
            <a:xfrm>
              <a:off x="6700838" y="2590801"/>
              <a:ext cx="1447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2800"/>
                <a:buFont typeface="Times New Roman" panose="02020603050405020304" pitchFamily="18" charset="0"/>
                <a:buNone/>
              </a:pPr>
              <a:r>
                <a:rPr lang="en-US" altLang="en-US" sz="28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dirty="0"/>
            </a:p>
          </p:txBody>
        </p:sp>
        <p:sp>
          <p:nvSpPr>
            <p:cNvPr id="35849" name="Google Shape;282;p24">
              <a:extLst>
                <a:ext uri="{FF2B5EF4-FFF2-40B4-BE49-F238E27FC236}">
                  <a16:creationId xmlns:a16="http://schemas.microsoft.com/office/drawing/2014/main" id="{24782CE7-A477-4A6C-8F29-8143E4C2CD76}"/>
                </a:ext>
              </a:extLst>
            </p:cNvPr>
            <p:cNvSpPr txBox="1">
              <a:spLocks noChangeArrowheads="1"/>
            </p:cNvSpPr>
            <p:nvPr/>
          </p:nvSpPr>
          <p:spPr bwMode="auto">
            <a:xfrm>
              <a:off x="3259138" y="3335338"/>
              <a:ext cx="10096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99"/>
                </a:buClr>
                <a:buSzPts val="2800"/>
                <a:buFont typeface="Times New Roman" panose="02020603050405020304" pitchFamily="18" charset="0"/>
                <a:buNone/>
              </a:pPr>
              <a:r>
                <a:rPr lang="en-US" altLang="en-US" sz="2800" b="1">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a:p>
          </p:txBody>
        </p:sp>
        <p:sp>
          <p:nvSpPr>
            <p:cNvPr id="35850" name="Google Shape;283;p24">
              <a:extLst>
                <a:ext uri="{FF2B5EF4-FFF2-40B4-BE49-F238E27FC236}">
                  <a16:creationId xmlns:a16="http://schemas.microsoft.com/office/drawing/2014/main" id="{B7CDEB6F-68DA-4CCE-B444-6EFA04FD705A}"/>
                </a:ext>
              </a:extLst>
            </p:cNvPr>
            <p:cNvSpPr txBox="1">
              <a:spLocks noChangeArrowheads="1"/>
            </p:cNvSpPr>
            <p:nvPr/>
          </p:nvSpPr>
          <p:spPr bwMode="auto">
            <a:xfrm>
              <a:off x="2976563" y="4259263"/>
              <a:ext cx="1447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2800"/>
                <a:buFont typeface="Times New Roman" panose="02020603050405020304" pitchFamily="18" charset="0"/>
                <a:buNone/>
              </a:pPr>
              <a:r>
                <a:rPr lang="en-US" altLang="en-US" sz="2800" b="1">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a:p>
          </p:txBody>
        </p:sp>
        <p:sp>
          <p:nvSpPr>
            <p:cNvPr id="35852" name="Google Shape;285;p24">
              <a:extLst>
                <a:ext uri="{FF2B5EF4-FFF2-40B4-BE49-F238E27FC236}">
                  <a16:creationId xmlns:a16="http://schemas.microsoft.com/office/drawing/2014/main" id="{AB76172B-AA75-4124-81AE-1D9756501A5D}"/>
                </a:ext>
              </a:extLst>
            </p:cNvPr>
            <p:cNvSpPr txBox="1">
              <a:spLocks noChangeArrowheads="1"/>
            </p:cNvSpPr>
            <p:nvPr/>
          </p:nvSpPr>
          <p:spPr bwMode="auto">
            <a:xfrm>
              <a:off x="6096000" y="3226437"/>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$20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$170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5853" name="Google Shape;286;p24">
              <a:extLst>
                <a:ext uri="{FF2B5EF4-FFF2-40B4-BE49-F238E27FC236}">
                  <a16:creationId xmlns:a16="http://schemas.microsoft.com/office/drawing/2014/main" id="{72E33E39-9890-4BA8-8983-23E8F0A78641}"/>
                </a:ext>
              </a:extLst>
            </p:cNvPr>
            <p:cNvSpPr txBox="1">
              <a:spLocks noChangeArrowheads="1"/>
            </p:cNvSpPr>
            <p:nvPr/>
          </p:nvSpPr>
          <p:spPr bwMode="auto">
            <a:xfrm>
              <a:off x="3975736" y="4145185"/>
              <a:ext cx="2590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$170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$20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35854" name="Google Shape;287;p24">
              <a:extLst>
                <a:ext uri="{FF2B5EF4-FFF2-40B4-BE49-F238E27FC236}">
                  <a16:creationId xmlns:a16="http://schemas.microsoft.com/office/drawing/2014/main" id="{A74CFDC8-2A1F-44CD-B6D8-5E1561132A9C}"/>
                </a:ext>
              </a:extLst>
            </p:cNvPr>
            <p:cNvSpPr txBox="1">
              <a:spLocks noChangeArrowheads="1"/>
            </p:cNvSpPr>
            <p:nvPr/>
          </p:nvSpPr>
          <p:spPr bwMode="auto">
            <a:xfrm>
              <a:off x="6111849" y="4140242"/>
              <a:ext cx="2590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36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$50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36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$50</a:t>
              </a:r>
              <a:r>
                <a:rPr lang="en-US" altLang="en-US" sz="36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dirty="0"/>
            </a:p>
          </p:txBody>
        </p:sp>
        <p:sp>
          <p:nvSpPr>
            <p:cNvPr id="293" name="Google Shape;293;p24">
              <a:extLst>
                <a:ext uri="{FF2B5EF4-FFF2-40B4-BE49-F238E27FC236}">
                  <a16:creationId xmlns:a16="http://schemas.microsoft.com/office/drawing/2014/main" id="{CEAEFD7C-5CFF-4301-9DB5-C044B941987A}"/>
                </a:ext>
              </a:extLst>
            </p:cNvPr>
            <p:cNvSpPr>
              <a:spLocks noChangeArrowheads="1"/>
            </p:cNvSpPr>
            <p:nvPr/>
          </p:nvSpPr>
          <p:spPr bwMode="auto">
            <a:xfrm>
              <a:off x="4180627" y="3158809"/>
              <a:ext cx="1143000" cy="838200"/>
            </a:xfrm>
            <a:prstGeom prst="ellipse">
              <a:avLst/>
            </a:prstGeom>
            <a:noFill/>
            <a:ln w="762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 name="Google Shape;292;p24">
              <a:extLst>
                <a:ext uri="{FF2B5EF4-FFF2-40B4-BE49-F238E27FC236}">
                  <a16:creationId xmlns:a16="http://schemas.microsoft.com/office/drawing/2014/main" id="{F9CB782F-DE59-4711-84AC-30C0ED140C60}"/>
                </a:ext>
              </a:extLst>
            </p:cNvPr>
            <p:cNvSpPr>
              <a:spLocks noChangeArrowheads="1"/>
            </p:cNvSpPr>
            <p:nvPr/>
          </p:nvSpPr>
          <p:spPr bwMode="auto">
            <a:xfrm>
              <a:off x="6374948" y="4049317"/>
              <a:ext cx="1143000" cy="838200"/>
            </a:xfrm>
            <a:prstGeom prst="ellipse">
              <a:avLst/>
            </a:prstGeom>
            <a:noFill/>
            <a:ln w="762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91425" tIns="45700" rIns="91425" bIns="45700"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2400">
                <a:latin typeface="Times New Roman" panose="02020603050405020304" pitchFamily="18" charset="0"/>
                <a:cs typeface="Times New Roman" panose="02020603050405020304" pitchFamily="18" charset="0"/>
                <a:sym typeface="Times New Roman" panose="02020603050405020304" pitchFamily="18" charset="0"/>
              </a:endParaRPr>
            </a:p>
          </p:txBody>
        </p:sp>
      </p:grpSp>
      <p:cxnSp>
        <p:nvCxnSpPr>
          <p:cNvPr id="34" name="Straight Arrow Connector 33">
            <a:extLst>
              <a:ext uri="{FF2B5EF4-FFF2-40B4-BE49-F238E27FC236}">
                <a16:creationId xmlns:a16="http://schemas.microsoft.com/office/drawing/2014/main" id="{2AC3F279-EFB3-49EB-B76A-B481BEBC280E}"/>
              </a:ext>
            </a:extLst>
          </p:cNvPr>
          <p:cNvCxnSpPr>
            <a:cxnSpLocks/>
          </p:cNvCxnSpPr>
          <p:nvPr/>
        </p:nvCxnSpPr>
        <p:spPr>
          <a:xfrm>
            <a:off x="2223687" y="2572494"/>
            <a:ext cx="1554998" cy="650999"/>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6" name="Google Shape;285;p24">
            <a:extLst>
              <a:ext uri="{FF2B5EF4-FFF2-40B4-BE49-F238E27FC236}">
                <a16:creationId xmlns:a16="http://schemas.microsoft.com/office/drawing/2014/main" id="{2E195355-FC53-4A51-814E-B9345CB547A4}"/>
              </a:ext>
            </a:extLst>
          </p:cNvPr>
          <p:cNvSpPr txBox="1">
            <a:spLocks noChangeArrowheads="1"/>
          </p:cNvSpPr>
          <p:nvPr/>
        </p:nvSpPr>
        <p:spPr bwMode="auto">
          <a:xfrm>
            <a:off x="65989" y="2190258"/>
            <a:ext cx="239024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“Win/Win”</a:t>
            </a:r>
          </a:p>
          <a:p>
            <a:pPr algn="ctr" eaLnBrk="1" hangingPunct="1">
              <a:buClr>
                <a:srgbClr val="000099"/>
              </a:buClr>
              <a:buSzPts val="3600"/>
              <a:buFont typeface="Times New Roman" panose="02020603050405020304" pitchFamily="18" charset="0"/>
              <a:buNone/>
            </a:pPr>
            <a:r>
              <a:rPr lang="en-US" altLang="en-US" sz="28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Equilibrium</a:t>
            </a:r>
            <a:endParaRPr lang="en-US" altLang="en-US" sz="1100" dirty="0"/>
          </a:p>
        </p:txBody>
      </p:sp>
    </p:spTree>
    <p:extLst>
      <p:ext uri="{BB962C8B-B14F-4D97-AF65-F5344CB8AC3E}">
        <p14:creationId xmlns:p14="http://schemas.microsoft.com/office/powerpoint/2010/main" val="3964039887"/>
      </p:ext>
    </p:extLst>
  </p:cSld>
  <p:clrMapOvr>
    <a:masterClrMapping/>
  </p:clrMapOvr>
  <p:transition/>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5304</TotalTime>
  <Words>7823</Words>
  <Application>Microsoft Office PowerPoint</Application>
  <PresentationFormat>Widescreen</PresentationFormat>
  <Paragraphs>704</Paragraphs>
  <Slides>71</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71</vt:i4>
      </vt:variant>
    </vt:vector>
  </HeadingPairs>
  <TitlesOfParts>
    <vt:vector size="75" baseType="lpstr">
      <vt:lpstr>Arial</vt:lpstr>
      <vt:lpstr>Calibri</vt:lpstr>
      <vt:lpstr>Times New Roman</vt:lpstr>
      <vt:lpstr>Office Theme</vt:lpstr>
      <vt:lpstr>  Topic 7:  Economic Analysis of Oligopoly and  The Agreement Requirement  Professor Steven Salop Antitrust Econ &amp; Law Fall 2021  </vt:lpstr>
      <vt:lpstr>PowerPoint Presentation</vt:lpstr>
      <vt:lpstr>Economics of Oligopoly Interdependence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Coordination More Likely to Succeed For Certain Market Conditions (“Structural” Factors)</vt:lpstr>
      <vt:lpstr>PowerPoint Presentation</vt:lpstr>
      <vt:lpstr>Leniency Program is Another Factor (p. 324) Goal: Supercharge Prisoner’s Dilemma Incentive to Confess</vt:lpstr>
      <vt:lpstr>“Market Indicia” of Successful Coordination (Win/Win)</vt:lpstr>
      <vt:lpstr>The Evolution of the Section 1 Agreement Requirement</vt:lpstr>
      <vt:lpstr>Sherman Act Sec. 1</vt:lpstr>
      <vt:lpstr>More Generally, When Can a Section 1 Agreement Be Inferred?</vt:lpstr>
      <vt:lpstr>An Easier Case?  U.S. v. Foley (4th Cir. 1979) (p.363) (Optional Reading)</vt:lpstr>
      <vt:lpstr>Quick Overview of Current Law</vt:lpstr>
      <vt:lpstr>The Policy Tradeoff &amp; Current Law: Summary</vt:lpstr>
      <vt:lpstr>Some Key Summary Ideas &amp; Quotes</vt:lpstr>
      <vt:lpstr>   Case Law Evolution:       Interstate Circuit (1939) (p.331) </vt:lpstr>
      <vt:lpstr>PowerPoint Presentation</vt:lpstr>
      <vt:lpstr>Query: How Does This Remind You of JTC Petroleum? </vt:lpstr>
      <vt:lpstr>Interpreting the O’Donnell Letter as Evidence  of Agreement (p.333) </vt:lpstr>
      <vt:lpstr>Bottom Line: Agreement Among the Film Distributors (p.334)</vt:lpstr>
      <vt:lpstr>PowerPoint Presentation</vt:lpstr>
      <vt:lpstr>Case Law Evolution:   Theatre Enterprises (notes p.336)</vt:lpstr>
      <vt:lpstr> Theatre Enterprises: Conscious Parallelism (p.336)</vt:lpstr>
      <vt:lpstr>Reaching the Modern Approach</vt:lpstr>
      <vt:lpstr>Copperweld (1984): The Rationale for the Agreement Requirement (pp. 303-04)</vt:lpstr>
      <vt:lpstr>Application: Intra-Corporate Cooperation Cannot Support a Section 1 Agreement (pp. 302-03)</vt:lpstr>
      <vt:lpstr>Monsanto (1984) Sets the Overarching Agreement Standard</vt:lpstr>
      <vt:lpstr>Matsushita (1986) Clarifies the Standard</vt:lpstr>
      <vt:lpstr>Twombly (1987): Summarizing the Agreement Requirement (pp.348-49)</vt:lpstr>
      <vt:lpstr>Twombly: Application to the Pleading Requirement (pp.349-50)</vt:lpstr>
      <vt:lpstr>Summary: Proving Agreement (adapted from pp.381-85 and  Note in Supplemental Materials)</vt:lpstr>
      <vt:lpstr>Summary: Proving Agreement Under Monsanto, Matsushita &amp; Twombly</vt:lpstr>
      <vt:lpstr>Informational Evidence: Examples</vt:lpstr>
      <vt:lpstr>Market Conduct Evidence: Examples</vt:lpstr>
      <vt:lpstr>Bottom Line: When is There a Section 1 “Agreement”?</vt:lpstr>
      <vt:lpstr>Recent Case:  Kleen v. Georgia-Pacific (7th Cir. 2018) (See Supplementary Readings.  And posted on Canvas)   </vt:lpstr>
      <vt:lpstr>Kleen v. Georgia-Pacific: Basic Facts (p.2)</vt:lpstr>
      <vt:lpstr>District Court Proceeding and Summary Judgment (p.3)</vt:lpstr>
      <vt:lpstr>Overarching Legal Framework (p.4)</vt:lpstr>
      <vt:lpstr>Applying the Totality of the Evidence Standard (p.4)</vt:lpstr>
      <vt:lpstr> Apple eBooks (2d Cir. 2015)   (Casebook pp. 294-95)      </vt:lpstr>
      <vt:lpstr>U.S. v. Apple (2d Cir. 2015): Summary</vt:lpstr>
      <vt:lpstr>PowerPoint Presentation</vt:lpstr>
      <vt:lpstr>Why Did Entry by Apple Lead to Higher Prices, Rather than Lower Prices?</vt:lpstr>
      <vt:lpstr>What Happened?  Apple Orchestrated a Publisher Cartel </vt:lpstr>
      <vt:lpstr>The Publishers’ Dilemma</vt:lpstr>
      <vt:lpstr>“Agency” Pricing Model Suggested by Apple</vt:lpstr>
      <vt:lpstr>What Exactly Did Apple Do to Further the Plan?  Eddy Cue as the “Cartel Ringmaster”</vt:lpstr>
      <vt:lpstr>PowerPoint Presentation</vt:lpstr>
      <vt:lpstr>PowerPoint Presentation</vt:lpstr>
      <vt:lpstr>PowerPoint Presentation</vt:lpstr>
      <vt:lpstr>PowerPoint Presentation</vt:lpstr>
      <vt:lpstr>Economic Analysis:  Retail MFNs Alter the Publishers’ Pricing Incentives</vt:lpstr>
      <vt:lpstr>PowerPoint Presentation</vt:lpstr>
      <vt:lpstr>PowerPoint Presentation</vt:lpstr>
      <vt:lpstr>Legal Analysis</vt:lpstr>
      <vt:lpstr>Outcome</vt:lpstr>
      <vt:lpstr>2 Sidebar Issues in the Case</vt:lpstr>
      <vt:lpstr>Hub-and-Spoke Conspiracies</vt:lpstr>
      <vt:lpstr>Legal Analysis: Hub &amp; Spoke Conspiracies</vt:lpstr>
      <vt:lpstr>PowerPoint Presentation</vt:lpstr>
      <vt:lpstr>Toys R Us (7th Cir. 2000): Exclusionary Group Boycott </vt:lpstr>
      <vt:lpstr>What If There is No Rim?</vt:lpstr>
      <vt:lpstr>Application of No-Rim to Apple</vt:lpstr>
      <vt:lpstr>Looking Directly Ahead to Topic 8  (Facilitating Practices)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 Analysis of Oligopoly</dc:title>
  <dc:creator>steve salop</dc:creator>
  <cp:lastModifiedBy>Steve Salop</cp:lastModifiedBy>
  <cp:revision>186</cp:revision>
  <dcterms:created xsi:type="dcterms:W3CDTF">2020-04-15T15:55:09Z</dcterms:created>
  <dcterms:modified xsi:type="dcterms:W3CDTF">2023-04-30T17:50:50Z</dcterms:modified>
</cp:coreProperties>
</file>